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2" r:id="rId2"/>
    <p:sldId id="306" r:id="rId3"/>
    <p:sldId id="300" r:id="rId4"/>
    <p:sldId id="301" r:id="rId5"/>
    <p:sldId id="303" r:id="rId6"/>
    <p:sldId id="261" r:id="rId7"/>
    <p:sldId id="290" r:id="rId8"/>
    <p:sldId id="315" r:id="rId9"/>
    <p:sldId id="292" r:id="rId10"/>
    <p:sldId id="316" r:id="rId11"/>
    <p:sldId id="298" r:id="rId12"/>
    <p:sldId id="299" r:id="rId13"/>
    <p:sldId id="314" r:id="rId14"/>
    <p:sldId id="307" r:id="rId15"/>
    <p:sldId id="317" r:id="rId16"/>
    <p:sldId id="304" r:id="rId17"/>
    <p:sldId id="286" r:id="rId18"/>
    <p:sldId id="264" r:id="rId19"/>
    <p:sldId id="284" r:id="rId20"/>
    <p:sldId id="287" r:id="rId21"/>
    <p:sldId id="308" r:id="rId22"/>
    <p:sldId id="309" r:id="rId23"/>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848" autoAdjust="0"/>
  </p:normalViewPr>
  <p:slideViewPr>
    <p:cSldViewPr snapToGrid="0">
      <p:cViewPr varScale="1">
        <p:scale>
          <a:sx n="68" d="100"/>
          <a:sy n="68" d="100"/>
        </p:scale>
        <p:origin x="792" y="72"/>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BB72394C-4178-490A-B715-45D68F00CB19}" type="datetimeFigureOut">
              <a:rPr lang="en-US" smtClean="0"/>
              <a:t>3/2/2018</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EC3FD9F8-7688-4467-A916-FA38487E3604}" type="slidenum">
              <a:rPr lang="en-US" smtClean="0"/>
              <a:t>‹#›</a:t>
            </a:fld>
            <a:endParaRPr lang="en-US"/>
          </a:p>
        </p:txBody>
      </p:sp>
    </p:spTree>
    <p:extLst>
      <p:ext uri="{BB962C8B-B14F-4D97-AF65-F5344CB8AC3E}">
        <p14:creationId xmlns:p14="http://schemas.microsoft.com/office/powerpoint/2010/main" val="2000727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IFITM proteins are involved in various cellular processes with direct and indirect impacts on immunity. </a:t>
            </a:r>
            <a:r>
              <a:rPr lang="en-US" sz="1200" b="0" i="1" kern="1200" dirty="0">
                <a:solidFill>
                  <a:schemeClr val="tx1"/>
                </a:solidFill>
                <a:effectLst/>
                <a:latin typeface="+mn-lt"/>
                <a:ea typeface="+mn-ea"/>
                <a:cs typeface="+mn-cs"/>
              </a:rPr>
              <a:t>Virus restriction</a:t>
            </a:r>
            <a:r>
              <a:rPr lang="en-US" sz="1200" b="0" i="0" kern="1200" dirty="0">
                <a:solidFill>
                  <a:schemeClr val="tx1"/>
                </a:solidFill>
                <a:effectLst/>
                <a:latin typeface="+mn-lt"/>
                <a:ea typeface="+mn-ea"/>
                <a:cs typeface="+mn-cs"/>
              </a:rPr>
              <a:t>; In the event of successful virus invasion, nucleic acid sensors including RIG-I and MDA5 are triggered and IRF transcription factors are activated to induce the production of type-I interferons, which, in turn, initiate transcription of </a:t>
            </a:r>
            <a:r>
              <a:rPr lang="en-US" sz="1200" b="0" i="1" kern="1200" dirty="0">
                <a:solidFill>
                  <a:schemeClr val="tx1"/>
                </a:solidFill>
                <a:effectLst/>
                <a:latin typeface="+mn-lt"/>
                <a:ea typeface="+mn-ea"/>
                <a:cs typeface="+mn-cs"/>
              </a:rPr>
              <a:t>IFITM</a:t>
            </a:r>
            <a:r>
              <a:rPr lang="en-US" sz="1200" b="0" i="0" kern="1200" dirty="0">
                <a:solidFill>
                  <a:schemeClr val="tx1"/>
                </a:solidFill>
                <a:effectLst/>
                <a:latin typeface="+mn-lt"/>
                <a:ea typeface="+mn-ea"/>
                <a:cs typeface="+mn-cs"/>
              </a:rPr>
              <a:t> genes and other interferon-stimulated genes. IFITM proteins restrict the cytosolic access of virions undergoing endocytosis, possibly via inhibition of virus-cell fusion and destruction in an </a:t>
            </a:r>
            <a:r>
              <a:rPr lang="en-US" sz="1200" b="0" i="0" kern="1200" dirty="0" err="1">
                <a:solidFill>
                  <a:schemeClr val="tx1"/>
                </a:solidFill>
                <a:effectLst/>
                <a:latin typeface="+mn-lt"/>
                <a:ea typeface="+mn-ea"/>
                <a:cs typeface="+mn-cs"/>
              </a:rPr>
              <a:t>endolysosomal</a:t>
            </a:r>
            <a:r>
              <a:rPr lang="en-US" sz="1200" b="0" i="0" kern="1200" dirty="0">
                <a:solidFill>
                  <a:schemeClr val="tx1"/>
                </a:solidFill>
                <a:effectLst/>
                <a:latin typeface="+mn-lt"/>
                <a:ea typeface="+mn-ea"/>
                <a:cs typeface="+mn-cs"/>
              </a:rPr>
              <a:t> pathway. </a:t>
            </a:r>
            <a:r>
              <a:rPr lang="en-US" sz="1200" b="0" i="1" kern="1200" dirty="0">
                <a:solidFill>
                  <a:schemeClr val="tx1"/>
                </a:solidFill>
                <a:effectLst/>
                <a:latin typeface="+mn-lt"/>
                <a:ea typeface="+mn-ea"/>
                <a:cs typeface="+mn-cs"/>
              </a:rPr>
              <a:t>Cytokine regulation</a:t>
            </a:r>
            <a:r>
              <a:rPr lang="en-US" sz="1200" b="0" i="0" kern="1200" dirty="0">
                <a:solidFill>
                  <a:schemeClr val="tx1"/>
                </a:solidFill>
                <a:effectLst/>
                <a:latin typeface="+mn-lt"/>
                <a:ea typeface="+mn-ea"/>
                <a:cs typeface="+mn-cs"/>
              </a:rPr>
              <a:t>; IFITM3 is a negative regulator of the interferon response because it accelerates the turnover of IRF3 in autophagosomes. It also suppresses the production of IL-6, a pro-inflammatory cytokine which, itself, can also induce the expression of </a:t>
            </a:r>
            <a:r>
              <a:rPr lang="en-US" sz="1200" b="0" i="1" kern="1200" dirty="0">
                <a:solidFill>
                  <a:schemeClr val="tx1"/>
                </a:solidFill>
                <a:effectLst/>
                <a:latin typeface="+mn-lt"/>
                <a:ea typeface="+mn-ea"/>
                <a:cs typeface="+mn-cs"/>
              </a:rPr>
              <a:t>IFITM</a:t>
            </a:r>
            <a:r>
              <a:rPr lang="en-US" sz="1200" b="0" i="0" kern="1200" dirty="0">
                <a:solidFill>
                  <a:schemeClr val="tx1"/>
                </a:solidFill>
                <a:effectLst/>
                <a:latin typeface="+mn-lt"/>
                <a:ea typeface="+mn-ea"/>
                <a:cs typeface="+mn-cs"/>
              </a:rPr>
              <a:t> genes. IFITM2, in contrast, promotes the upregulation of IL-6 by acting as a cell surface receptor for secreted BAG3. As BAG3 is also a well-characterized chaperone for selective autophagy, it will be of interest to determine if IFITM2 also participates with BAG3 in autophagy-related processes. </a:t>
            </a:r>
            <a:r>
              <a:rPr lang="en-US" sz="1200" b="0" i="1" kern="1200" dirty="0">
                <a:solidFill>
                  <a:schemeClr val="tx1"/>
                </a:solidFill>
                <a:effectLst/>
                <a:latin typeface="+mn-lt"/>
                <a:ea typeface="+mn-ea"/>
                <a:cs typeface="+mn-cs"/>
              </a:rPr>
              <a:t>Cell migration and invasion</a:t>
            </a:r>
            <a:r>
              <a:rPr lang="en-US" sz="1200" b="0" i="0" kern="1200" dirty="0">
                <a:solidFill>
                  <a:schemeClr val="tx1"/>
                </a:solidFill>
                <a:effectLst/>
                <a:latin typeface="+mn-lt"/>
                <a:ea typeface="+mn-ea"/>
                <a:cs typeface="+mn-cs"/>
              </a:rPr>
              <a:t>; IFITM3 is a central component of a multi-protein interaction involving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FAK, and Ambra1, which is important for regulating cell adhesion and movement. IFITM3 assists in the subcellular trafficking of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between focal adhesion points and autophagosomes. </a:t>
            </a:r>
            <a:r>
              <a:rPr lang="en-US" sz="1200" b="0" i="1" kern="1200" dirty="0">
                <a:solidFill>
                  <a:schemeClr val="tx1"/>
                </a:solidFill>
                <a:effectLst/>
                <a:latin typeface="+mn-lt"/>
                <a:ea typeface="+mn-ea"/>
                <a:cs typeface="+mn-cs"/>
              </a:rPr>
              <a:t>Cell growth, proliferation, and cell cycle regulation</a:t>
            </a:r>
            <a:r>
              <a:rPr lang="en-US" sz="1200" b="0" i="0" kern="1200" dirty="0">
                <a:solidFill>
                  <a:schemeClr val="tx1"/>
                </a:solidFill>
                <a:effectLst/>
                <a:latin typeface="+mn-lt"/>
                <a:ea typeface="+mn-ea"/>
                <a:cs typeface="+mn-cs"/>
              </a:rPr>
              <a:t>; Interferon signaling is known to negatively regulate cell division and growth via STAT signaling, with IFITM proteins serving as downstream effectors. IFITM1 interacts with caveolin-1 (CAV-1) to inhibit ERK/MAPK signaling, a pathway which stimulates cell proliferation when active. IFITM1 also stabilizes p53, a tumor suppressor with anti-proliferative functions</a:t>
            </a:r>
            <a:endParaRPr lang="en-US" dirty="0"/>
          </a:p>
        </p:txBody>
      </p:sp>
      <p:sp>
        <p:nvSpPr>
          <p:cNvPr id="4" name="Slide Number Placeholder 3"/>
          <p:cNvSpPr>
            <a:spLocks noGrp="1"/>
          </p:cNvSpPr>
          <p:nvPr>
            <p:ph type="sldNum" sz="quarter" idx="10"/>
          </p:nvPr>
        </p:nvSpPr>
        <p:spPr/>
        <p:txBody>
          <a:bodyPr/>
          <a:lstStyle/>
          <a:p>
            <a:fld id="{EC3FD9F8-7688-4467-A916-FA38487E3604}" type="slidenum">
              <a:rPr lang="en-US" smtClean="0"/>
              <a:t>3</a:t>
            </a:fld>
            <a:endParaRPr lang="en-US"/>
          </a:p>
        </p:txBody>
      </p:sp>
    </p:spTree>
    <p:extLst>
      <p:ext uri="{BB962C8B-B14F-4D97-AF65-F5344CB8AC3E}">
        <p14:creationId xmlns:p14="http://schemas.microsoft.com/office/powerpoint/2010/main" val="28867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butterfly effect in cancer: a single base mutation can remodel the cell.</a:t>
            </a:r>
          </a:p>
          <a:p>
            <a:r>
              <a:rPr lang="en-US" dirty="0"/>
              <a:t>We have compared the proteome, transcriptome, and metabolome of two cell lines: the human breast epithelial line MCF-10A and its mutant descendant MCF-10A-H1047R. These cell lines are derived from the same parental stock and differ by a single amino acid substitution (H1047R) caused by a single nucleotide change in one allele of the PIK3CA gene, which encodes the catalytic subunit p110α of PI3K (phosphatidylinositol 3-kinase). They are considered isogenic. The H1047R mutation of PIK3CA is one of the most frequently encountered somatic cancer-specific mutations. In MCF-10A, this mutation induces an extensive cellular reorganization that far exceeds the known signaling activities of PI3K. The changes are highly diverse, with examples in structural protein levels, the DNA repair machinery, and sterol synthesis. Gene set enrichment analysis reveals a highly significant concordance of the genes differentially expressed in MCF-10A-H1047R cells and the established protein and RNA signatures of basal breast cancer. No such concordance was found with the specific gene signatures of other histological types of breast cancer. Our data document the power of a single base mutation, inducing an extensive remodeling of the cell toward the phenotype of a specific cancer.</a:t>
            </a:r>
          </a:p>
        </p:txBody>
      </p:sp>
      <p:sp>
        <p:nvSpPr>
          <p:cNvPr id="4" name="Slide Number Placeholder 3"/>
          <p:cNvSpPr>
            <a:spLocks noGrp="1"/>
          </p:cNvSpPr>
          <p:nvPr>
            <p:ph type="sldNum" sz="quarter" idx="10"/>
          </p:nvPr>
        </p:nvSpPr>
        <p:spPr/>
        <p:txBody>
          <a:bodyPr/>
          <a:lstStyle/>
          <a:p>
            <a:fld id="{EC3FD9F8-7688-4467-A916-FA38487E3604}" type="slidenum">
              <a:rPr lang="en-US" smtClean="0"/>
              <a:t>11</a:t>
            </a:fld>
            <a:endParaRPr lang="en-US"/>
          </a:p>
        </p:txBody>
      </p:sp>
    </p:spTree>
    <p:extLst>
      <p:ext uri="{BB962C8B-B14F-4D97-AF65-F5344CB8AC3E}">
        <p14:creationId xmlns:p14="http://schemas.microsoft.com/office/powerpoint/2010/main" val="177911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3FD9F8-7688-4467-A916-FA38487E3604}" type="slidenum">
              <a:rPr lang="en-US" smtClean="0"/>
              <a:t>18</a:t>
            </a:fld>
            <a:endParaRPr lang="en-US"/>
          </a:p>
        </p:txBody>
      </p:sp>
    </p:spTree>
    <p:extLst>
      <p:ext uri="{BB962C8B-B14F-4D97-AF65-F5344CB8AC3E}">
        <p14:creationId xmlns:p14="http://schemas.microsoft.com/office/powerpoint/2010/main" val="417730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D0B89-6EE2-40A1-910D-D00B238929A5}"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258556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D0B89-6EE2-40A1-910D-D00B238929A5}"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1054928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D0B89-6EE2-40A1-910D-D00B238929A5}"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123386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1D0B89-6EE2-40A1-910D-D00B238929A5}"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229814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1D0B89-6EE2-40A1-910D-D00B238929A5}" type="datetimeFigureOut">
              <a:rPr lang="en-US" smtClean="0"/>
              <a:t>3/2/2018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2372320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1D0B89-6EE2-40A1-910D-D00B238929A5}"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182640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1D0B89-6EE2-40A1-910D-D00B238929A5}" type="datetimeFigureOut">
              <a:rPr lang="en-US" smtClean="0"/>
              <a:t>3/2/2018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166511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1D0B89-6EE2-40A1-910D-D00B238929A5}" type="datetimeFigureOut">
              <a:rPr lang="en-US" smtClean="0"/>
              <a:t>3/2/2018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2191063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D0B89-6EE2-40A1-910D-D00B238929A5}" type="datetimeFigureOut">
              <a:rPr lang="en-US" smtClean="0"/>
              <a:t>3/2/2018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336867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1D0B89-6EE2-40A1-910D-D00B238929A5}"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4223947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1D0B89-6EE2-40A1-910D-D00B238929A5}" type="datetimeFigureOut">
              <a:rPr lang="en-US" smtClean="0"/>
              <a:t>3/2/2018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47ED9-D465-4C89-9D45-4480788991FC}" type="slidenum">
              <a:rPr lang="en-US" smtClean="0"/>
              <a:t>‹#›</a:t>
            </a:fld>
            <a:endParaRPr lang="en-US"/>
          </a:p>
        </p:txBody>
      </p:sp>
    </p:spTree>
    <p:extLst>
      <p:ext uri="{BB962C8B-B14F-4D97-AF65-F5344CB8AC3E}">
        <p14:creationId xmlns:p14="http://schemas.microsoft.com/office/powerpoint/2010/main" val="1768775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D0B89-6EE2-40A1-910D-D00B238929A5}" type="datetimeFigureOut">
              <a:rPr lang="en-US" smtClean="0"/>
              <a:t>3/2/2018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47ED9-D465-4C89-9D45-4480788991FC}" type="slidenum">
              <a:rPr lang="en-US" smtClean="0"/>
              <a:t>‹#›</a:t>
            </a:fld>
            <a:endParaRPr lang="en-US"/>
          </a:p>
        </p:txBody>
      </p:sp>
    </p:spTree>
    <p:extLst>
      <p:ext uri="{BB962C8B-B14F-4D97-AF65-F5344CB8AC3E}">
        <p14:creationId xmlns:p14="http://schemas.microsoft.com/office/powerpoint/2010/main" val="827851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6008" y="1006763"/>
            <a:ext cx="9454850" cy="742138"/>
          </a:xfrm>
        </p:spPr>
        <p:txBody>
          <a:bodyPr>
            <a:noAutofit/>
          </a:bodyPr>
          <a:lstStyle/>
          <a:p>
            <a:r>
              <a:rPr lang="en-US" sz="3400" b="1" dirty="0">
                <a:solidFill>
                  <a:srgbClr val="7030A0"/>
                </a:solidFill>
                <a:latin typeface="Times New Roman" panose="02020603050405020304" pitchFamily="18" charset="0"/>
                <a:cs typeface="Times New Roman" panose="02020603050405020304" pitchFamily="18" charset="0"/>
              </a:rPr>
              <a:t>IFITM3 Retrogenes with Intact ORF:</a:t>
            </a:r>
            <a:br>
              <a:rPr lang="en-US" sz="3400" b="1" dirty="0">
                <a:solidFill>
                  <a:srgbClr val="7030A0"/>
                </a:solidFill>
                <a:latin typeface="Times New Roman" panose="02020603050405020304" pitchFamily="18" charset="0"/>
                <a:cs typeface="Times New Roman" panose="02020603050405020304" pitchFamily="18" charset="0"/>
              </a:rPr>
            </a:br>
            <a:r>
              <a:rPr lang="en-US" sz="3400" b="1" dirty="0">
                <a:solidFill>
                  <a:srgbClr val="7030A0"/>
                </a:solidFill>
                <a:latin typeface="Times New Roman" panose="02020603050405020304" pitchFamily="18" charset="0"/>
                <a:cs typeface="Times New Roman" panose="02020603050405020304" pitchFamily="18" charset="0"/>
              </a:rPr>
              <a:t> Are They Functional?</a:t>
            </a:r>
          </a:p>
        </p:txBody>
      </p:sp>
      <p:sp>
        <p:nvSpPr>
          <p:cNvPr id="3" name="Subtitle 2"/>
          <p:cNvSpPr>
            <a:spLocks noGrp="1"/>
          </p:cNvSpPr>
          <p:nvPr>
            <p:ph type="subTitle" idx="1"/>
          </p:nvPr>
        </p:nvSpPr>
        <p:spPr>
          <a:xfrm>
            <a:off x="1065099" y="2468274"/>
            <a:ext cx="9144000" cy="1655762"/>
          </a:xfrm>
        </p:spPr>
        <p:txBody>
          <a:bodyPr/>
          <a:lstStyle/>
          <a:p>
            <a:r>
              <a:rPr lang="en-US" dirty="0">
                <a:latin typeface="Times New Roman" panose="02020603050405020304" pitchFamily="18" charset="0"/>
                <a:cs typeface="Times New Roman" panose="02020603050405020304" pitchFamily="18" charset="0"/>
              </a:rPr>
              <a:t>Kazi Rahman</a:t>
            </a:r>
          </a:p>
          <a:p>
            <a:r>
              <a:rPr lang="en-US" dirty="0">
                <a:latin typeface="Times New Roman" panose="02020603050405020304" pitchFamily="18" charset="0"/>
                <a:cs typeface="Times New Roman" panose="02020603050405020304" pitchFamily="18" charset="0"/>
              </a:rPr>
              <a:t>03/02/2018</a:t>
            </a:r>
          </a:p>
        </p:txBody>
      </p:sp>
    </p:spTree>
    <p:extLst>
      <p:ext uri="{BB962C8B-B14F-4D97-AF65-F5344CB8AC3E}">
        <p14:creationId xmlns:p14="http://schemas.microsoft.com/office/powerpoint/2010/main" val="211435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FB5727F-E0C0-4B93-B2EC-EF89ECC2323D}"/>
              </a:ext>
            </a:extLst>
          </p:cNvPr>
          <p:cNvSpPr/>
          <p:nvPr/>
        </p:nvSpPr>
        <p:spPr>
          <a:xfrm>
            <a:off x="1558193" y="0"/>
            <a:ext cx="9268749" cy="830997"/>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mRNA Expression In Normal Human Tissues From Genotype-Tissue Expression (</a:t>
            </a:r>
            <a:r>
              <a:rPr lang="en-US" sz="2400" b="1" dirty="0" err="1">
                <a:latin typeface="Times New Roman" panose="02020603050405020304" pitchFamily="18" charset="0"/>
                <a:cs typeface="Times New Roman" panose="02020603050405020304" pitchFamily="18" charset="0"/>
              </a:rPr>
              <a:t>GTEx</a:t>
            </a:r>
            <a:r>
              <a:rPr lang="en-US" sz="2400" b="1" dirty="0">
                <a:latin typeface="Times New Roman" panose="02020603050405020304" pitchFamily="18" charset="0"/>
                <a:cs typeface="Times New Roman" panose="02020603050405020304" pitchFamily="18" charset="0"/>
              </a:rPr>
              <a:t>) Consortium</a:t>
            </a:r>
          </a:p>
        </p:txBody>
      </p:sp>
      <p:grpSp>
        <p:nvGrpSpPr>
          <p:cNvPr id="17" name="Group 16">
            <a:extLst>
              <a:ext uri="{FF2B5EF4-FFF2-40B4-BE49-F238E27FC236}">
                <a16:creationId xmlns:a16="http://schemas.microsoft.com/office/drawing/2014/main" id="{0B97F58B-20C1-462B-830A-ABDC1AD4B332}"/>
              </a:ext>
            </a:extLst>
          </p:cNvPr>
          <p:cNvGrpSpPr/>
          <p:nvPr/>
        </p:nvGrpSpPr>
        <p:grpSpPr>
          <a:xfrm>
            <a:off x="205205" y="3336554"/>
            <a:ext cx="11986795" cy="2474951"/>
            <a:chOff x="184285" y="1333703"/>
            <a:chExt cx="11986795" cy="2474951"/>
          </a:xfrm>
        </p:grpSpPr>
        <p:sp>
          <p:nvSpPr>
            <p:cNvPr id="12" name="TextBox 11">
              <a:extLst>
                <a:ext uri="{FF2B5EF4-FFF2-40B4-BE49-F238E27FC236}">
                  <a16:creationId xmlns:a16="http://schemas.microsoft.com/office/drawing/2014/main" id="{073D2500-FD81-43D7-9FA6-D64DB04BE899}"/>
                </a:ext>
              </a:extLst>
            </p:cNvPr>
            <p:cNvSpPr txBox="1"/>
            <p:nvPr/>
          </p:nvSpPr>
          <p:spPr>
            <a:xfrm>
              <a:off x="184285" y="1925179"/>
              <a:ext cx="1249060" cy="646331"/>
            </a:xfrm>
            <a:prstGeom prst="rect">
              <a:avLst/>
            </a:prstGeom>
            <a:noFill/>
          </p:spPr>
          <p:txBody>
            <a:bodyPr wrap="none" rtlCol="0">
              <a:spAutoFit/>
            </a:bodyPr>
            <a:lstStyle/>
            <a:p>
              <a:pPr algn="ctr"/>
              <a:r>
                <a:rPr lang="en-US" b="1" dirty="0">
                  <a:highlight>
                    <a:srgbClr val="00FFFF"/>
                  </a:highlight>
                  <a:latin typeface="Times New Roman" panose="02020603050405020304" pitchFamily="18" charset="0"/>
                  <a:cs typeface="Times New Roman" panose="02020603050405020304" pitchFamily="18" charset="0"/>
                </a:rPr>
                <a:t>IFITM8P2</a:t>
              </a:r>
            </a:p>
            <a:p>
              <a:pPr algn="ctr"/>
              <a:endParaRPr lang="en-US" b="1" dirty="0">
                <a:highlight>
                  <a:srgbClr val="00FFFF"/>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E03BA3D-7797-4F66-92D5-590FA82CD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564737" y="-2797688"/>
              <a:ext cx="2474951" cy="10737734"/>
            </a:xfrm>
            <a:prstGeom prst="rect">
              <a:avLst/>
            </a:prstGeom>
          </p:spPr>
        </p:pic>
      </p:grpSp>
      <p:grpSp>
        <p:nvGrpSpPr>
          <p:cNvPr id="15" name="Group 14">
            <a:extLst>
              <a:ext uri="{FF2B5EF4-FFF2-40B4-BE49-F238E27FC236}">
                <a16:creationId xmlns:a16="http://schemas.microsoft.com/office/drawing/2014/main" id="{E12FCFA5-A9A2-413A-A099-61577426B070}"/>
              </a:ext>
            </a:extLst>
          </p:cNvPr>
          <p:cNvGrpSpPr/>
          <p:nvPr/>
        </p:nvGrpSpPr>
        <p:grpSpPr>
          <a:xfrm>
            <a:off x="440766" y="892941"/>
            <a:ext cx="11751234" cy="2460307"/>
            <a:chOff x="440766" y="4397692"/>
            <a:chExt cx="11751234" cy="2460307"/>
          </a:xfrm>
        </p:grpSpPr>
        <p:pic>
          <p:nvPicPr>
            <p:cNvPr id="5" name="Picture 4">
              <a:extLst>
                <a:ext uri="{FF2B5EF4-FFF2-40B4-BE49-F238E27FC236}">
                  <a16:creationId xmlns:a16="http://schemas.microsoft.com/office/drawing/2014/main" id="{4FB7056D-FAF5-44C0-82B8-395793FBB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592979" y="258979"/>
              <a:ext cx="2460307" cy="10737734"/>
            </a:xfrm>
            <a:prstGeom prst="rect">
              <a:avLst/>
            </a:prstGeom>
          </p:spPr>
        </p:pic>
        <p:sp>
          <p:nvSpPr>
            <p:cNvPr id="14" name="TextBox 13">
              <a:extLst>
                <a:ext uri="{FF2B5EF4-FFF2-40B4-BE49-F238E27FC236}">
                  <a16:creationId xmlns:a16="http://schemas.microsoft.com/office/drawing/2014/main" id="{AE0F8AA3-863A-4E5A-8A69-2475E1FA8313}"/>
                </a:ext>
              </a:extLst>
            </p:cNvPr>
            <p:cNvSpPr txBox="1"/>
            <p:nvPr/>
          </p:nvSpPr>
          <p:spPr>
            <a:xfrm>
              <a:off x="440766" y="5189408"/>
              <a:ext cx="992579" cy="369332"/>
            </a:xfrm>
            <a:prstGeom prst="rect">
              <a:avLst/>
            </a:prstGeom>
            <a:noFill/>
          </p:spPr>
          <p:txBody>
            <a:bodyPr wrap="none" rtlCol="0">
              <a:spAutoFit/>
            </a:bodyPr>
            <a:lstStyle/>
            <a:p>
              <a:pPr algn="ctr"/>
              <a:r>
                <a:rPr lang="en-US" b="1" dirty="0">
                  <a:highlight>
                    <a:srgbClr val="FFFF00"/>
                  </a:highlight>
                  <a:latin typeface="Times New Roman" panose="02020603050405020304" pitchFamily="18" charset="0"/>
                  <a:cs typeface="Times New Roman" panose="02020603050405020304" pitchFamily="18" charset="0"/>
                </a:rPr>
                <a:t>IFITM3</a:t>
              </a:r>
            </a:p>
          </p:txBody>
        </p:sp>
      </p:grpSp>
      <p:grpSp>
        <p:nvGrpSpPr>
          <p:cNvPr id="16" name="Group 15">
            <a:extLst>
              <a:ext uri="{FF2B5EF4-FFF2-40B4-BE49-F238E27FC236}">
                <a16:creationId xmlns:a16="http://schemas.microsoft.com/office/drawing/2014/main" id="{97F2CB6B-0A3D-48E4-ABAD-6351BE986C1D}"/>
              </a:ext>
            </a:extLst>
          </p:cNvPr>
          <p:cNvGrpSpPr/>
          <p:nvPr/>
        </p:nvGrpSpPr>
        <p:grpSpPr>
          <a:xfrm>
            <a:off x="12343" y="5039670"/>
            <a:ext cx="12192000" cy="2600382"/>
            <a:chOff x="0" y="2744572"/>
            <a:chExt cx="12192000" cy="2600382"/>
          </a:xfrm>
        </p:grpSpPr>
        <p:pic>
          <p:nvPicPr>
            <p:cNvPr id="9" name="Picture 8">
              <a:extLst>
                <a:ext uri="{FF2B5EF4-FFF2-40B4-BE49-F238E27FC236}">
                  <a16:creationId xmlns:a16="http://schemas.microsoft.com/office/drawing/2014/main" id="{01C1819A-24A6-4318-A9CD-F9C36CAAA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522942" y="-1324104"/>
              <a:ext cx="2600382" cy="10737734"/>
            </a:xfrm>
            <a:prstGeom prst="rect">
              <a:avLst/>
            </a:prstGeom>
          </p:spPr>
        </p:pic>
        <p:sp>
          <p:nvSpPr>
            <p:cNvPr id="13" name="TextBox 12">
              <a:extLst>
                <a:ext uri="{FF2B5EF4-FFF2-40B4-BE49-F238E27FC236}">
                  <a16:creationId xmlns:a16="http://schemas.microsoft.com/office/drawing/2014/main" id="{7688C666-05A7-444D-BB29-49AD578D17A0}"/>
                </a:ext>
              </a:extLst>
            </p:cNvPr>
            <p:cNvSpPr txBox="1"/>
            <p:nvPr/>
          </p:nvSpPr>
          <p:spPr>
            <a:xfrm>
              <a:off x="0" y="3483381"/>
              <a:ext cx="1505540" cy="646331"/>
            </a:xfrm>
            <a:prstGeom prst="rect">
              <a:avLst/>
            </a:prstGeom>
            <a:noFill/>
          </p:spPr>
          <p:txBody>
            <a:bodyPr wrap="none" rtlCol="0">
              <a:spAutoFit/>
            </a:bodyPr>
            <a:lstStyle/>
            <a:p>
              <a:pPr algn="ctr"/>
              <a:r>
                <a:rPr lang="en-US" b="1" dirty="0">
                  <a:highlight>
                    <a:srgbClr val="00FF00"/>
                  </a:highlight>
                  <a:latin typeface="Times New Roman" panose="02020603050405020304" pitchFamily="18" charset="0"/>
                  <a:cs typeface="Times New Roman" panose="02020603050405020304" pitchFamily="18" charset="0"/>
                </a:rPr>
                <a:t>IFITMP12P1</a:t>
              </a:r>
            </a:p>
            <a:p>
              <a:pPr algn="ctr"/>
              <a:endParaRPr lang="en-US" b="1" dirty="0">
                <a:highlight>
                  <a:srgbClr val="00FF00"/>
                </a:highligh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1167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235" y="-299877"/>
            <a:ext cx="8468750" cy="1325563"/>
          </a:xfrm>
        </p:spPr>
        <p:txBody>
          <a:bodyPr>
            <a:normAutofit/>
          </a:bodyPr>
          <a:lstStyle/>
          <a:p>
            <a:r>
              <a:rPr lang="en-US" sz="2400" b="1" dirty="0">
                <a:latin typeface="Times New Roman" panose="02020603050405020304" pitchFamily="18" charset="0"/>
                <a:cs typeface="Times New Roman" panose="02020603050405020304" pitchFamily="18" charset="0"/>
              </a:rPr>
              <a:t>Transcriptomic Evidence of IFITM12P1 Expression</a:t>
            </a:r>
          </a:p>
        </p:txBody>
      </p:sp>
      <p:pic>
        <p:nvPicPr>
          <p:cNvPr id="1026" name="Picture 2" descr="An external file that holds a picture, illustration, etc.&#10;Object name is nihms381120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876" y="1674788"/>
            <a:ext cx="2363292" cy="44033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07239" y="821651"/>
            <a:ext cx="3471474" cy="646331"/>
          </a:xfrm>
          <a:prstGeom prst="rect">
            <a:avLst/>
          </a:prstGeom>
        </p:spPr>
        <p:txBody>
          <a:bodyPr wrap="square">
            <a:spAutoFit/>
          </a:bodyPr>
          <a:lstStyle/>
          <a:p>
            <a:pPr algn="ctr"/>
            <a:r>
              <a:rPr lang="en-US" b="1" dirty="0">
                <a:solidFill>
                  <a:srgbClr val="000000"/>
                </a:solidFill>
                <a:latin typeface="Times New Roman" panose="02020603050405020304" pitchFamily="18" charset="0"/>
                <a:cs typeface="Times New Roman" panose="02020603050405020304" pitchFamily="18" charset="0"/>
              </a:rPr>
              <a:t>Tissue/Lineage-Specific Pseudogene Expression Profiles</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254682" y="1502411"/>
            <a:ext cx="5188734" cy="2148677"/>
          </a:xfrm>
          <a:prstGeom prst="rect">
            <a:avLst/>
          </a:prstGeom>
        </p:spPr>
      </p:pic>
      <p:sp>
        <p:nvSpPr>
          <p:cNvPr id="8" name="Rectangle 7"/>
          <p:cNvSpPr/>
          <p:nvPr/>
        </p:nvSpPr>
        <p:spPr>
          <a:xfrm>
            <a:off x="736610" y="3832848"/>
            <a:ext cx="3768980"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Cell. 2012 Jun 22; 149(7): 1622–1634.</a:t>
            </a:r>
            <a:endParaRPr lang="en-US" dirty="0">
              <a:latin typeface="Times New Roman" panose="02020603050405020304" pitchFamily="18" charset="0"/>
              <a:cs typeface="Times New Roman" panose="02020603050405020304" pitchFamily="18" charset="0"/>
            </a:endParaRPr>
          </a:p>
        </p:txBody>
      </p:sp>
      <p:grpSp>
        <p:nvGrpSpPr>
          <p:cNvPr id="10" name="Group 9"/>
          <p:cNvGrpSpPr/>
          <p:nvPr/>
        </p:nvGrpSpPr>
        <p:grpSpPr>
          <a:xfrm>
            <a:off x="7418163" y="2340736"/>
            <a:ext cx="4773837" cy="2620704"/>
            <a:chOff x="7410510" y="1350293"/>
            <a:chExt cx="4422548" cy="2342810"/>
          </a:xfrm>
        </p:grpSpPr>
        <p:grpSp>
          <p:nvGrpSpPr>
            <p:cNvPr id="9" name="Group 8"/>
            <p:cNvGrpSpPr/>
            <p:nvPr/>
          </p:nvGrpSpPr>
          <p:grpSpPr>
            <a:xfrm>
              <a:off x="7410510" y="1350293"/>
              <a:ext cx="3955059" cy="2342810"/>
              <a:chOff x="7410510" y="1350293"/>
              <a:chExt cx="3955059" cy="2342810"/>
            </a:xfrm>
          </p:grpSpPr>
          <p:pic>
            <p:nvPicPr>
              <p:cNvPr id="7" name="Picture 6"/>
              <p:cNvPicPr>
                <a:picLocks noChangeAspect="1"/>
              </p:cNvPicPr>
              <p:nvPr/>
            </p:nvPicPr>
            <p:blipFill>
              <a:blip r:embed="rId5"/>
              <a:stretch>
                <a:fillRect/>
              </a:stretch>
            </p:blipFill>
            <p:spPr>
              <a:xfrm>
                <a:off x="8267271" y="3050047"/>
                <a:ext cx="3098298" cy="643056"/>
              </a:xfrm>
              <a:prstGeom prst="rect">
                <a:avLst/>
              </a:prstGeom>
            </p:spPr>
          </p:pic>
          <p:pic>
            <p:nvPicPr>
              <p:cNvPr id="11" name="Picture 10"/>
              <p:cNvPicPr>
                <a:picLocks noChangeAspect="1"/>
              </p:cNvPicPr>
              <p:nvPr/>
            </p:nvPicPr>
            <p:blipFill>
              <a:blip r:embed="rId6"/>
              <a:stretch>
                <a:fillRect/>
              </a:stretch>
            </p:blipFill>
            <p:spPr>
              <a:xfrm>
                <a:off x="8283446" y="1350293"/>
                <a:ext cx="267843" cy="1722695"/>
              </a:xfrm>
              <a:prstGeom prst="rect">
                <a:avLst/>
              </a:prstGeom>
            </p:spPr>
          </p:pic>
          <p:cxnSp>
            <p:nvCxnSpPr>
              <p:cNvPr id="12" name="Straight Connector 11"/>
              <p:cNvCxnSpPr>
                <a:cxnSpLocks/>
              </p:cNvCxnSpPr>
              <p:nvPr/>
            </p:nvCxnSpPr>
            <p:spPr>
              <a:xfrm flipV="1">
                <a:off x="7410510" y="3050047"/>
                <a:ext cx="872936" cy="342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7410510" y="3448218"/>
                <a:ext cx="872936" cy="244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9894779" y="3090751"/>
              <a:ext cx="1938279" cy="440225"/>
            </a:xfrm>
            <a:prstGeom prst="rect">
              <a:avLst/>
            </a:prstGeom>
            <a:solidFill>
              <a:schemeClr val="bg1"/>
            </a:solidFill>
          </p:spPr>
          <p:txBody>
            <a:bodyPr wrap="none" rtlCol="0">
              <a:spAutoFit/>
            </a:bodyPr>
            <a:lstStyle/>
            <a:p>
              <a:r>
                <a:rPr lang="en-US" sz="2600" b="1" dirty="0">
                  <a:latin typeface="Times New Roman" panose="02020603050405020304" pitchFamily="18" charset="0"/>
                  <a:cs typeface="Times New Roman" panose="02020603050405020304" pitchFamily="18" charset="0"/>
                </a:rPr>
                <a:t>IFITMP12P1</a:t>
              </a:r>
            </a:p>
          </p:txBody>
        </p:sp>
      </p:grpSp>
    </p:spTree>
    <p:extLst>
      <p:ext uri="{BB962C8B-B14F-4D97-AF65-F5344CB8AC3E}">
        <p14:creationId xmlns:p14="http://schemas.microsoft.com/office/powerpoint/2010/main" val="2797015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631" y="1061959"/>
            <a:ext cx="9408595" cy="3191548"/>
          </a:xfrm>
          <a:prstGeom prst="rect">
            <a:avLst/>
          </a:prstGeom>
        </p:spPr>
      </p:pic>
      <p:sp>
        <p:nvSpPr>
          <p:cNvPr id="5" name="Rectangle 4">
            <a:extLst>
              <a:ext uri="{FF2B5EF4-FFF2-40B4-BE49-F238E27FC236}">
                <a16:creationId xmlns:a16="http://schemas.microsoft.com/office/drawing/2014/main" id="{119F8FD8-5BFE-4C43-8294-D409C3440E6B}"/>
              </a:ext>
            </a:extLst>
          </p:cNvPr>
          <p:cNvSpPr/>
          <p:nvPr/>
        </p:nvSpPr>
        <p:spPr>
          <a:xfrm>
            <a:off x="1121689" y="1509912"/>
            <a:ext cx="1364476" cy="369332"/>
          </a:xfrm>
          <a:prstGeom prst="rect">
            <a:avLst/>
          </a:prstGeom>
        </p:spPr>
        <p:txBody>
          <a:bodyPr wrap="none">
            <a:spAutoFit/>
          </a:bodyPr>
          <a:lstStyle/>
          <a:p>
            <a:r>
              <a:rPr lang="en-US" b="1" dirty="0">
                <a:highlight>
                  <a:srgbClr val="C0C0C0"/>
                </a:highlight>
                <a:latin typeface="Times New Roman" panose="02020603050405020304" pitchFamily="18" charset="0"/>
                <a:cs typeface="Times New Roman" panose="02020603050405020304" pitchFamily="18" charset="0"/>
              </a:rPr>
              <a:t>IFITM12P1</a:t>
            </a:r>
            <a:endParaRPr lang="en-US" dirty="0">
              <a:highlight>
                <a:srgbClr val="C0C0C0"/>
              </a:highlight>
            </a:endParaRPr>
          </a:p>
        </p:txBody>
      </p:sp>
      <p:sp>
        <p:nvSpPr>
          <p:cNvPr id="13" name="Rectangle 12">
            <a:extLst>
              <a:ext uri="{FF2B5EF4-FFF2-40B4-BE49-F238E27FC236}">
                <a16:creationId xmlns:a16="http://schemas.microsoft.com/office/drawing/2014/main" id="{631363E3-9293-4C1C-8A4D-9C2556A818F4}"/>
              </a:ext>
            </a:extLst>
          </p:cNvPr>
          <p:cNvSpPr/>
          <p:nvPr/>
        </p:nvSpPr>
        <p:spPr>
          <a:xfrm>
            <a:off x="1121689" y="2513441"/>
            <a:ext cx="1364476" cy="369332"/>
          </a:xfrm>
          <a:prstGeom prst="rect">
            <a:avLst/>
          </a:prstGeom>
        </p:spPr>
        <p:txBody>
          <a:bodyPr wrap="none">
            <a:spAutoFit/>
          </a:bodyPr>
          <a:lstStyle/>
          <a:p>
            <a:r>
              <a:rPr lang="en-US" b="1" dirty="0">
                <a:highlight>
                  <a:srgbClr val="C0C0C0"/>
                </a:highlight>
                <a:latin typeface="Times New Roman" panose="02020603050405020304" pitchFamily="18" charset="0"/>
                <a:cs typeface="Times New Roman" panose="02020603050405020304" pitchFamily="18" charset="0"/>
              </a:rPr>
              <a:t>IFITM12P2</a:t>
            </a:r>
            <a:endParaRPr lang="en-US" dirty="0">
              <a:highlight>
                <a:srgbClr val="C0C0C0"/>
              </a:highlight>
            </a:endParaRPr>
          </a:p>
        </p:txBody>
      </p:sp>
      <p:sp>
        <p:nvSpPr>
          <p:cNvPr id="14" name="Rectangle 13">
            <a:extLst>
              <a:ext uri="{FF2B5EF4-FFF2-40B4-BE49-F238E27FC236}">
                <a16:creationId xmlns:a16="http://schemas.microsoft.com/office/drawing/2014/main" id="{8EF771B3-2CD6-4078-9D49-9E2C9B7CA213}"/>
              </a:ext>
            </a:extLst>
          </p:cNvPr>
          <p:cNvSpPr/>
          <p:nvPr/>
        </p:nvSpPr>
        <p:spPr>
          <a:xfrm>
            <a:off x="1121689" y="3451688"/>
            <a:ext cx="1364476" cy="369332"/>
          </a:xfrm>
          <a:prstGeom prst="rect">
            <a:avLst/>
          </a:prstGeom>
        </p:spPr>
        <p:txBody>
          <a:bodyPr wrap="none">
            <a:spAutoFit/>
          </a:bodyPr>
          <a:lstStyle/>
          <a:p>
            <a:r>
              <a:rPr lang="en-US" b="1" dirty="0">
                <a:highlight>
                  <a:srgbClr val="C0C0C0"/>
                </a:highlight>
                <a:latin typeface="Times New Roman" panose="02020603050405020304" pitchFamily="18" charset="0"/>
                <a:cs typeface="Times New Roman" panose="02020603050405020304" pitchFamily="18" charset="0"/>
              </a:rPr>
              <a:t>IFITM12P3</a:t>
            </a:r>
            <a:endParaRPr lang="en-US" dirty="0">
              <a:highlight>
                <a:srgbClr val="C0C0C0"/>
              </a:highlight>
            </a:endParaRPr>
          </a:p>
        </p:txBody>
      </p:sp>
      <p:sp>
        <p:nvSpPr>
          <p:cNvPr id="2" name="Title 1"/>
          <p:cNvSpPr>
            <a:spLocks noGrp="1"/>
          </p:cNvSpPr>
          <p:nvPr>
            <p:ph type="title"/>
          </p:nvPr>
        </p:nvSpPr>
        <p:spPr>
          <a:xfrm>
            <a:off x="2820898" y="-206435"/>
            <a:ext cx="7166316" cy="1325563"/>
          </a:xfrm>
        </p:spPr>
        <p:txBody>
          <a:bodyPr>
            <a:normAutofit/>
          </a:bodyPr>
          <a:lstStyle/>
          <a:p>
            <a:r>
              <a:rPr lang="en-US" sz="2400" b="1" dirty="0">
                <a:latin typeface="Times New Roman" panose="02020603050405020304" pitchFamily="18" charset="0"/>
                <a:cs typeface="Times New Roman" panose="02020603050405020304" pitchFamily="18" charset="0"/>
              </a:rPr>
              <a:t>Proteomics Evidence of IFITM12P1 Expression</a:t>
            </a:r>
          </a:p>
        </p:txBody>
      </p:sp>
      <p:cxnSp>
        <p:nvCxnSpPr>
          <p:cNvPr id="7" name="Straight Connector 6"/>
          <p:cNvCxnSpPr/>
          <p:nvPr/>
        </p:nvCxnSpPr>
        <p:spPr>
          <a:xfrm flipV="1">
            <a:off x="6019928" y="2913327"/>
            <a:ext cx="2731168" cy="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71452" y="2867678"/>
            <a:ext cx="2028119" cy="430887"/>
          </a:xfrm>
          <a:prstGeom prst="rect">
            <a:avLst/>
          </a:prstGeom>
          <a:noFill/>
        </p:spPr>
        <p:txBody>
          <a:bodyPr wrap="none" rtlCol="0">
            <a:spAutoFit/>
          </a:bodyPr>
          <a:lstStyle/>
          <a:p>
            <a:r>
              <a:rPr lang="en-US" sz="2200" b="1" dirty="0">
                <a:latin typeface="Times New Roman" panose="02020603050405020304" pitchFamily="18" charset="0"/>
                <a:cs typeface="Times New Roman" panose="02020603050405020304" pitchFamily="18" charset="0"/>
              </a:rPr>
              <a:t>Unique peptide</a:t>
            </a:r>
          </a:p>
        </p:txBody>
      </p:sp>
      <p:sp>
        <p:nvSpPr>
          <p:cNvPr id="3" name="Rectangle 2"/>
          <p:cNvSpPr/>
          <p:nvPr/>
        </p:nvSpPr>
        <p:spPr>
          <a:xfrm>
            <a:off x="3031399" y="4354100"/>
            <a:ext cx="6955815" cy="1477328"/>
          </a:xfrm>
          <a:prstGeom prst="rect">
            <a:avLst/>
          </a:prstGeom>
        </p:spPr>
        <p:txBody>
          <a:bodyPr wrap="none">
            <a:spAutoFit/>
          </a:bodyPr>
          <a:lstStyle/>
          <a:p>
            <a:r>
              <a:rPr lang="pt-BR" b="1" i="1" u="sng" dirty="0">
                <a:latin typeface="Times New Roman" panose="02020603050405020304" pitchFamily="18" charset="0"/>
                <a:cs typeface="Times New Roman" panose="02020603050405020304" pitchFamily="18" charset="0"/>
              </a:rPr>
              <a:t>J. Proteomic Research: </a:t>
            </a:r>
            <a:r>
              <a:rPr lang="pt-BR" i="1" dirty="0">
                <a:latin typeface="Times New Roman" panose="02020603050405020304" pitchFamily="18" charset="0"/>
                <a:cs typeface="Times New Roman" panose="02020603050405020304" pitchFamily="18" charset="0"/>
              </a:rPr>
              <a:t>2016 Mar 4;15(3):945-55</a:t>
            </a:r>
            <a:r>
              <a:rPr lang="pt-BR" dirty="0">
                <a:latin typeface="Times New Roman" panose="02020603050405020304" pitchFamily="18" charset="0"/>
                <a:cs typeface="Times New Roman" panose="02020603050405020304" pitchFamily="18" charset="0"/>
              </a:rPr>
              <a:t>: Myoblastic cell lines</a:t>
            </a:r>
            <a:endParaRPr lang="en-US" b="1" i="1" u="sng" dirty="0">
              <a:latin typeface="Times New Roman" panose="02020603050405020304" pitchFamily="18" charset="0"/>
              <a:cs typeface="Times New Roman" panose="02020603050405020304" pitchFamily="18" charset="0"/>
            </a:endParaRPr>
          </a:p>
          <a:p>
            <a:r>
              <a:rPr lang="en-US" b="1" i="1" u="sng" dirty="0">
                <a:latin typeface="Times New Roman" panose="02020603050405020304" pitchFamily="18" charset="0"/>
                <a:cs typeface="Times New Roman" panose="02020603050405020304" pitchFamily="18" charset="0"/>
              </a:rPr>
              <a:t>Mol. Cell Proteomics:</a:t>
            </a:r>
            <a:r>
              <a:rPr lang="en-US" dirty="0">
                <a:latin typeface="Times New Roman" panose="02020603050405020304" pitchFamily="18" charset="0"/>
                <a:cs typeface="Times New Roman" panose="02020603050405020304" pitchFamily="18" charset="0"/>
              </a:rPr>
              <a:t> 2016 Mar;15(3):1072-82: Pancreatic carcinoma</a:t>
            </a:r>
          </a:p>
          <a:p>
            <a:r>
              <a:rPr lang="en-US" b="1" i="1" u="sng" dirty="0">
                <a:latin typeface="Times New Roman" panose="02020603050405020304" pitchFamily="18" charset="0"/>
                <a:cs typeface="Times New Roman" panose="02020603050405020304" pitchFamily="18" charset="0"/>
              </a:rPr>
              <a:t>Scientific Data</a:t>
            </a:r>
            <a:r>
              <a:rPr lang="en-US" b="1" u="sng" dirty="0">
                <a:latin typeface="Times New Roman" panose="02020603050405020304" pitchFamily="18" charset="0"/>
                <a:cs typeface="Times New Roman" panose="02020603050405020304" pitchFamily="18" charset="0"/>
              </a:rPr>
              <a:t> volume2:</a:t>
            </a:r>
            <a:r>
              <a:rPr lang="en-US" dirty="0">
                <a:latin typeface="Times New Roman" panose="02020603050405020304" pitchFamily="18" charset="0"/>
                <a:cs typeface="Times New Roman" panose="02020603050405020304" pitchFamily="18" charset="0"/>
              </a:rPr>
              <a:t> Article number: 150022 : Colon cancer</a:t>
            </a:r>
          </a:p>
          <a:p>
            <a:r>
              <a:rPr lang="en-US" b="1" i="1" u="sng" dirty="0">
                <a:latin typeface="Times New Roman" panose="02020603050405020304" pitchFamily="18" charset="0"/>
                <a:cs typeface="Times New Roman" panose="02020603050405020304" pitchFamily="18" charset="0"/>
              </a:rPr>
              <a:t>Mol. Cell Proteomics: </a:t>
            </a:r>
            <a:r>
              <a:rPr lang="en-US" dirty="0">
                <a:latin typeface="Times New Roman" panose="02020603050405020304" pitchFamily="18" charset="0"/>
                <a:cs typeface="Times New Roman" panose="02020603050405020304" pitchFamily="18" charset="0"/>
              </a:rPr>
              <a:t>2012 Mar;11(3) :deep proteomics –in </a:t>
            </a:r>
            <a:r>
              <a:rPr lang="en-US" dirty="0" err="1">
                <a:latin typeface="Times New Roman" panose="02020603050405020304" pitchFamily="18" charset="0"/>
                <a:cs typeface="Times New Roman" panose="02020603050405020304" pitchFamily="18" charset="0"/>
              </a:rPr>
              <a:t>Jurkat</a:t>
            </a:r>
            <a:r>
              <a:rPr lang="en-US" dirty="0">
                <a:latin typeface="Times New Roman" panose="02020603050405020304" pitchFamily="18" charset="0"/>
                <a:cs typeface="Times New Roman" panose="02020603050405020304" pitchFamily="18" charset="0"/>
              </a:rPr>
              <a:t> cells</a:t>
            </a:r>
          </a:p>
          <a:p>
            <a:endParaRPr lang="en-US" b="1" i="1"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55B6EE66-5A24-4904-A6B2-F0563438E3D1}"/>
              </a:ext>
            </a:extLst>
          </p:cNvPr>
          <p:cNvCxnSpPr/>
          <p:nvPr/>
        </p:nvCxnSpPr>
        <p:spPr>
          <a:xfrm flipV="1">
            <a:off x="5355582" y="1912735"/>
            <a:ext cx="2731168" cy="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55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52BE76CC-8D8E-47E5-AA17-765A1EFF745C}"/>
              </a:ext>
            </a:extLst>
          </p:cNvPr>
          <p:cNvSpPr txBox="1"/>
          <p:nvPr/>
        </p:nvSpPr>
        <p:spPr>
          <a:xfrm>
            <a:off x="9811746" y="5111109"/>
            <a:ext cx="949075" cy="307777"/>
          </a:xfrm>
          <a:prstGeom prst="rect">
            <a:avLst/>
          </a:prstGeom>
          <a:solidFill>
            <a:schemeClr val="bg1"/>
          </a:solidFill>
        </p:spPr>
        <p:txBody>
          <a:bodyPr wrap="square" rtlCol="0">
            <a:spAutoFit/>
          </a:bodyPr>
          <a:lstStyle/>
          <a:p>
            <a:r>
              <a:rPr lang="en-US" sz="1400" b="1" dirty="0"/>
              <a:t>-1.5 </a:t>
            </a:r>
            <a:r>
              <a:rPr lang="en-US" sz="1400" b="1" dirty="0" err="1"/>
              <a:t>Kb</a:t>
            </a:r>
            <a:endParaRPr lang="en-US" sz="1400" b="1" dirty="0"/>
          </a:p>
        </p:txBody>
      </p:sp>
      <p:sp>
        <p:nvSpPr>
          <p:cNvPr id="2" name="Title 1">
            <a:extLst>
              <a:ext uri="{FF2B5EF4-FFF2-40B4-BE49-F238E27FC236}">
                <a16:creationId xmlns:a16="http://schemas.microsoft.com/office/drawing/2014/main" id="{A603DD4B-34F7-4B3A-A61D-7324590A8F9D}"/>
              </a:ext>
            </a:extLst>
          </p:cNvPr>
          <p:cNvSpPr>
            <a:spLocks noGrp="1"/>
          </p:cNvSpPr>
          <p:nvPr>
            <p:ph type="title"/>
          </p:nvPr>
        </p:nvSpPr>
        <p:spPr>
          <a:xfrm>
            <a:off x="2093146" y="25757"/>
            <a:ext cx="8135191" cy="555489"/>
          </a:xfrm>
        </p:spPr>
        <p:txBody>
          <a:bodyPr>
            <a:normAutofit/>
          </a:bodyPr>
          <a:lstStyle/>
          <a:p>
            <a:r>
              <a:rPr lang="en-US" sz="2400" b="1" dirty="0">
                <a:latin typeface="Times New Roman" panose="02020603050405020304" pitchFamily="18" charset="0"/>
                <a:cs typeface="Times New Roman" panose="02020603050405020304" pitchFamily="18" charset="0"/>
              </a:rPr>
              <a:t>Potential Adoption of Regulatory Sequences in IFITM12P1</a:t>
            </a:r>
          </a:p>
        </p:txBody>
      </p:sp>
      <p:cxnSp>
        <p:nvCxnSpPr>
          <p:cNvPr id="5" name="Straight Connector 4">
            <a:extLst>
              <a:ext uri="{FF2B5EF4-FFF2-40B4-BE49-F238E27FC236}">
                <a16:creationId xmlns:a16="http://schemas.microsoft.com/office/drawing/2014/main" id="{DA398E00-79E5-42C7-BBDF-7E34C8DC99EB}"/>
              </a:ext>
            </a:extLst>
          </p:cNvPr>
          <p:cNvCxnSpPr>
            <a:cxnSpLocks/>
          </p:cNvCxnSpPr>
          <p:nvPr/>
        </p:nvCxnSpPr>
        <p:spPr>
          <a:xfrm>
            <a:off x="2502597" y="2548318"/>
            <a:ext cx="70432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E4F5E2B-CC2F-4608-840C-30875AC4A424}"/>
              </a:ext>
            </a:extLst>
          </p:cNvPr>
          <p:cNvSpPr/>
          <p:nvPr/>
        </p:nvSpPr>
        <p:spPr>
          <a:xfrm>
            <a:off x="7182450" y="2421709"/>
            <a:ext cx="858129" cy="22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ADEFD4-D9A3-4DFA-AF0D-AB9E318014E7}"/>
              </a:ext>
            </a:extLst>
          </p:cNvPr>
          <p:cNvSpPr/>
          <p:nvPr/>
        </p:nvSpPr>
        <p:spPr>
          <a:xfrm>
            <a:off x="8305521" y="2421709"/>
            <a:ext cx="607255" cy="225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91D22CA-1942-48EA-98EC-355DA67C9F2A}"/>
              </a:ext>
            </a:extLst>
          </p:cNvPr>
          <p:cNvCxnSpPr>
            <a:cxnSpLocks/>
          </p:cNvCxnSpPr>
          <p:nvPr/>
        </p:nvCxnSpPr>
        <p:spPr>
          <a:xfrm flipV="1">
            <a:off x="2502597" y="5028413"/>
            <a:ext cx="8183876" cy="622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405B581-FBE7-4343-9256-318688659682}"/>
              </a:ext>
            </a:extLst>
          </p:cNvPr>
          <p:cNvSpPr/>
          <p:nvPr/>
        </p:nvSpPr>
        <p:spPr>
          <a:xfrm>
            <a:off x="7182450" y="4908024"/>
            <a:ext cx="858129" cy="22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645AAA-8D3C-4A11-A6F0-02736FB20443}"/>
              </a:ext>
            </a:extLst>
          </p:cNvPr>
          <p:cNvSpPr/>
          <p:nvPr/>
        </p:nvSpPr>
        <p:spPr>
          <a:xfrm>
            <a:off x="8038229" y="4908024"/>
            <a:ext cx="607255" cy="2250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D8086B-681F-4328-9C81-C107944AC750}"/>
              </a:ext>
            </a:extLst>
          </p:cNvPr>
          <p:cNvSpPr txBox="1"/>
          <p:nvPr/>
        </p:nvSpPr>
        <p:spPr>
          <a:xfrm>
            <a:off x="8690213" y="4849495"/>
            <a:ext cx="949075" cy="307777"/>
          </a:xfrm>
          <a:prstGeom prst="rect">
            <a:avLst/>
          </a:prstGeom>
          <a:solidFill>
            <a:schemeClr val="bg1"/>
          </a:solidFill>
        </p:spPr>
        <p:txBody>
          <a:bodyPr wrap="square" rtlCol="0">
            <a:spAutoFit/>
          </a:bodyPr>
          <a:lstStyle/>
          <a:p>
            <a:r>
              <a:rPr lang="en-US" sz="1400" b="1" dirty="0"/>
              <a:t>AAAAAAA</a:t>
            </a:r>
          </a:p>
        </p:txBody>
      </p:sp>
      <p:cxnSp>
        <p:nvCxnSpPr>
          <p:cNvPr id="15" name="Straight Connector 14">
            <a:extLst>
              <a:ext uri="{FF2B5EF4-FFF2-40B4-BE49-F238E27FC236}">
                <a16:creationId xmlns:a16="http://schemas.microsoft.com/office/drawing/2014/main" id="{5D0C9BCE-0AC4-4C6D-8D36-196409D3B329}"/>
              </a:ext>
            </a:extLst>
          </p:cNvPr>
          <p:cNvCxnSpPr/>
          <p:nvPr/>
        </p:nvCxnSpPr>
        <p:spPr>
          <a:xfrm>
            <a:off x="7196518" y="2196626"/>
            <a:ext cx="0" cy="23915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61161C-B75B-4D19-B4AD-FEDB81B9D836}"/>
              </a:ext>
            </a:extLst>
          </p:cNvPr>
          <p:cNvCxnSpPr/>
          <p:nvPr/>
        </p:nvCxnSpPr>
        <p:spPr>
          <a:xfrm>
            <a:off x="7194174" y="4668873"/>
            <a:ext cx="0" cy="23915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6CA581-B9C6-45C5-A751-E71487AA0CDB}"/>
              </a:ext>
            </a:extLst>
          </p:cNvPr>
          <p:cNvSpPr txBox="1"/>
          <p:nvPr/>
        </p:nvSpPr>
        <p:spPr>
          <a:xfrm>
            <a:off x="7031066" y="4343530"/>
            <a:ext cx="561116" cy="369332"/>
          </a:xfrm>
          <a:prstGeom prst="rect">
            <a:avLst/>
          </a:prstGeom>
          <a:noFill/>
        </p:spPr>
        <p:txBody>
          <a:bodyPr wrap="none" rtlCol="0">
            <a:spAutoFit/>
          </a:bodyPr>
          <a:lstStyle/>
          <a:p>
            <a:r>
              <a:rPr lang="en-US" b="1" dirty="0"/>
              <a:t>ATG</a:t>
            </a:r>
          </a:p>
        </p:txBody>
      </p:sp>
      <p:sp>
        <p:nvSpPr>
          <p:cNvPr id="18" name="TextBox 17">
            <a:extLst>
              <a:ext uri="{FF2B5EF4-FFF2-40B4-BE49-F238E27FC236}">
                <a16:creationId xmlns:a16="http://schemas.microsoft.com/office/drawing/2014/main" id="{0D5C8C73-65A0-45B4-9B9E-7E9CE91F87AF}"/>
              </a:ext>
            </a:extLst>
          </p:cNvPr>
          <p:cNvSpPr txBox="1"/>
          <p:nvPr/>
        </p:nvSpPr>
        <p:spPr>
          <a:xfrm>
            <a:off x="7052167" y="1906365"/>
            <a:ext cx="561116" cy="369332"/>
          </a:xfrm>
          <a:prstGeom prst="rect">
            <a:avLst/>
          </a:prstGeom>
          <a:noFill/>
        </p:spPr>
        <p:txBody>
          <a:bodyPr wrap="none" rtlCol="0">
            <a:spAutoFit/>
          </a:bodyPr>
          <a:lstStyle/>
          <a:p>
            <a:r>
              <a:rPr lang="en-US" b="1" dirty="0"/>
              <a:t>ATG</a:t>
            </a:r>
          </a:p>
        </p:txBody>
      </p:sp>
      <p:sp>
        <p:nvSpPr>
          <p:cNvPr id="19" name="TextBox 18">
            <a:extLst>
              <a:ext uri="{FF2B5EF4-FFF2-40B4-BE49-F238E27FC236}">
                <a16:creationId xmlns:a16="http://schemas.microsoft.com/office/drawing/2014/main" id="{C2B5B3B3-31EC-45F3-8FF7-60CC93C65EFE}"/>
              </a:ext>
            </a:extLst>
          </p:cNvPr>
          <p:cNvSpPr txBox="1"/>
          <p:nvPr/>
        </p:nvSpPr>
        <p:spPr>
          <a:xfrm>
            <a:off x="988653" y="4604382"/>
            <a:ext cx="1580882" cy="707886"/>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IMITM12P1</a:t>
            </a:r>
          </a:p>
          <a:p>
            <a:pPr algn="ct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Chr</a:t>
            </a:r>
            <a:r>
              <a:rPr lang="en-US" sz="2000" b="1" dirty="0">
                <a:latin typeface="Times New Roman" panose="02020603050405020304" pitchFamily="18" charset="0"/>
                <a:cs typeface="Times New Roman" panose="02020603050405020304" pitchFamily="18" charset="0"/>
              </a:rPr>
              <a:t> 12)</a:t>
            </a:r>
          </a:p>
        </p:txBody>
      </p:sp>
      <p:sp>
        <p:nvSpPr>
          <p:cNvPr id="20" name="TextBox 19">
            <a:extLst>
              <a:ext uri="{FF2B5EF4-FFF2-40B4-BE49-F238E27FC236}">
                <a16:creationId xmlns:a16="http://schemas.microsoft.com/office/drawing/2014/main" id="{B046CB79-BD9D-44E1-8A91-54FF2CE3AD2E}"/>
              </a:ext>
            </a:extLst>
          </p:cNvPr>
          <p:cNvSpPr txBox="1"/>
          <p:nvPr/>
        </p:nvSpPr>
        <p:spPr>
          <a:xfrm>
            <a:off x="2368862" y="1866134"/>
            <a:ext cx="1144031"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IFITM3</a:t>
            </a:r>
          </a:p>
          <a:p>
            <a:r>
              <a:rPr lang="en-US" sz="2000" b="1" dirty="0">
                <a:latin typeface="Times New Roman" panose="02020603050405020304" pitchFamily="18" charset="0"/>
                <a:cs typeface="Times New Roman" panose="02020603050405020304" pitchFamily="18" charset="0"/>
              </a:rPr>
              <a:t>(Chr. 11)</a:t>
            </a:r>
          </a:p>
        </p:txBody>
      </p:sp>
      <p:sp>
        <p:nvSpPr>
          <p:cNvPr id="21" name="Rectangle 20">
            <a:extLst>
              <a:ext uri="{FF2B5EF4-FFF2-40B4-BE49-F238E27FC236}">
                <a16:creationId xmlns:a16="http://schemas.microsoft.com/office/drawing/2014/main" id="{83ACF4AE-6BBD-4251-9113-63FA084B267E}"/>
              </a:ext>
            </a:extLst>
          </p:cNvPr>
          <p:cNvSpPr/>
          <p:nvPr/>
        </p:nvSpPr>
        <p:spPr>
          <a:xfrm>
            <a:off x="6779754" y="2406688"/>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B89CB9-0493-4B29-8489-ED3B59299805}"/>
              </a:ext>
            </a:extLst>
          </p:cNvPr>
          <p:cNvSpPr/>
          <p:nvPr/>
        </p:nvSpPr>
        <p:spPr>
          <a:xfrm>
            <a:off x="6776080" y="4889485"/>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D80817C-499C-4DCB-9A08-C4F1AA7C7AD5}"/>
              </a:ext>
            </a:extLst>
          </p:cNvPr>
          <p:cNvSpPr txBox="1"/>
          <p:nvPr/>
        </p:nvSpPr>
        <p:spPr>
          <a:xfrm rot="16200000">
            <a:off x="6218222" y="1592642"/>
            <a:ext cx="1402948" cy="369332"/>
          </a:xfrm>
          <a:prstGeom prst="rect">
            <a:avLst/>
          </a:prstGeom>
          <a:noFill/>
        </p:spPr>
        <p:txBody>
          <a:bodyPr wrap="none" rtlCol="0">
            <a:spAutoFit/>
          </a:bodyPr>
          <a:lstStyle/>
          <a:p>
            <a:r>
              <a:rPr lang="en-US" b="1" dirty="0"/>
              <a:t>ISRE (-72-78)</a:t>
            </a:r>
          </a:p>
        </p:txBody>
      </p:sp>
      <p:sp>
        <p:nvSpPr>
          <p:cNvPr id="26" name="TextBox 25">
            <a:extLst>
              <a:ext uri="{FF2B5EF4-FFF2-40B4-BE49-F238E27FC236}">
                <a16:creationId xmlns:a16="http://schemas.microsoft.com/office/drawing/2014/main" id="{68EC7F22-304D-49C8-9723-095637FFEDC8}"/>
              </a:ext>
            </a:extLst>
          </p:cNvPr>
          <p:cNvSpPr txBox="1"/>
          <p:nvPr/>
        </p:nvSpPr>
        <p:spPr>
          <a:xfrm rot="16200000">
            <a:off x="6239375" y="4035943"/>
            <a:ext cx="1402948" cy="369332"/>
          </a:xfrm>
          <a:prstGeom prst="rect">
            <a:avLst/>
          </a:prstGeom>
          <a:noFill/>
        </p:spPr>
        <p:txBody>
          <a:bodyPr wrap="none" rtlCol="0">
            <a:spAutoFit/>
          </a:bodyPr>
          <a:lstStyle/>
          <a:p>
            <a:r>
              <a:rPr lang="en-US" b="1" dirty="0"/>
              <a:t>ISRE (-72-78)</a:t>
            </a:r>
          </a:p>
        </p:txBody>
      </p:sp>
      <p:sp>
        <p:nvSpPr>
          <p:cNvPr id="27" name="Rectangle 26">
            <a:extLst>
              <a:ext uri="{FF2B5EF4-FFF2-40B4-BE49-F238E27FC236}">
                <a16:creationId xmlns:a16="http://schemas.microsoft.com/office/drawing/2014/main" id="{E6E7AD73-B2DF-4736-B9B8-40E778953552}"/>
              </a:ext>
            </a:extLst>
          </p:cNvPr>
          <p:cNvSpPr/>
          <p:nvPr/>
        </p:nvSpPr>
        <p:spPr>
          <a:xfrm>
            <a:off x="6324322" y="2426005"/>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C220A19-FA86-4947-9301-7FBF47255FB8}"/>
              </a:ext>
            </a:extLst>
          </p:cNvPr>
          <p:cNvSpPr txBox="1"/>
          <p:nvPr/>
        </p:nvSpPr>
        <p:spPr>
          <a:xfrm rot="16200000">
            <a:off x="5658002" y="1469802"/>
            <a:ext cx="1620957" cy="369332"/>
          </a:xfrm>
          <a:prstGeom prst="rect">
            <a:avLst/>
          </a:prstGeom>
          <a:noFill/>
        </p:spPr>
        <p:txBody>
          <a:bodyPr wrap="none" rtlCol="0">
            <a:spAutoFit/>
          </a:bodyPr>
          <a:lstStyle/>
          <a:p>
            <a:r>
              <a:rPr lang="en-US" b="1" dirty="0"/>
              <a:t>GAS (-105-114)</a:t>
            </a:r>
          </a:p>
        </p:txBody>
      </p:sp>
      <p:sp>
        <p:nvSpPr>
          <p:cNvPr id="29" name="Rectangle 28">
            <a:extLst>
              <a:ext uri="{FF2B5EF4-FFF2-40B4-BE49-F238E27FC236}">
                <a16:creationId xmlns:a16="http://schemas.microsoft.com/office/drawing/2014/main" id="{600E6CDA-79F7-46C9-A1D1-AE4101B3557E}"/>
              </a:ext>
            </a:extLst>
          </p:cNvPr>
          <p:cNvSpPr/>
          <p:nvPr/>
        </p:nvSpPr>
        <p:spPr>
          <a:xfrm>
            <a:off x="5856518" y="2410980"/>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6A7E0BA-AB15-43EF-8E5B-5C683274B1D9}"/>
              </a:ext>
            </a:extLst>
          </p:cNvPr>
          <p:cNvSpPr txBox="1"/>
          <p:nvPr/>
        </p:nvSpPr>
        <p:spPr>
          <a:xfrm rot="16200000">
            <a:off x="5096569" y="1403334"/>
            <a:ext cx="1772729" cy="369332"/>
          </a:xfrm>
          <a:prstGeom prst="rect">
            <a:avLst/>
          </a:prstGeom>
          <a:noFill/>
        </p:spPr>
        <p:txBody>
          <a:bodyPr wrap="none" rtlCol="0">
            <a:spAutoFit/>
          </a:bodyPr>
          <a:lstStyle/>
          <a:p>
            <a:r>
              <a:rPr lang="en-US" b="1" dirty="0" err="1"/>
              <a:t>Int</a:t>
            </a:r>
            <a:r>
              <a:rPr lang="en-US" b="1" dirty="0"/>
              <a:t> +1 (-133-139)</a:t>
            </a:r>
          </a:p>
        </p:txBody>
      </p:sp>
      <p:grpSp>
        <p:nvGrpSpPr>
          <p:cNvPr id="33" name="Group 32">
            <a:extLst>
              <a:ext uri="{FF2B5EF4-FFF2-40B4-BE49-F238E27FC236}">
                <a16:creationId xmlns:a16="http://schemas.microsoft.com/office/drawing/2014/main" id="{5E52F104-7350-4E28-AF7D-5D1F93B25C0D}"/>
              </a:ext>
            </a:extLst>
          </p:cNvPr>
          <p:cNvGrpSpPr/>
          <p:nvPr/>
        </p:nvGrpSpPr>
        <p:grpSpPr>
          <a:xfrm>
            <a:off x="5869519" y="1849294"/>
            <a:ext cx="369333" cy="572415"/>
            <a:chOff x="4120457" y="2185653"/>
            <a:chExt cx="316048" cy="332256"/>
          </a:xfrm>
        </p:grpSpPr>
        <p:cxnSp>
          <p:nvCxnSpPr>
            <p:cNvPr id="31" name="Straight Arrow Connector 30">
              <a:extLst>
                <a:ext uri="{FF2B5EF4-FFF2-40B4-BE49-F238E27FC236}">
                  <a16:creationId xmlns:a16="http://schemas.microsoft.com/office/drawing/2014/main" id="{DAA8A56A-04C3-4604-B0EB-1AA65F905561}"/>
                </a:ext>
              </a:extLst>
            </p:cNvPr>
            <p:cNvCxnSpPr/>
            <p:nvPr/>
          </p:nvCxnSpPr>
          <p:spPr>
            <a:xfrm>
              <a:off x="4120457" y="2185653"/>
              <a:ext cx="316048"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4E5EE1-D3B4-491E-9895-C1DC499E431B}"/>
                </a:ext>
              </a:extLst>
            </p:cNvPr>
            <p:cNvCxnSpPr/>
            <p:nvPr/>
          </p:nvCxnSpPr>
          <p:spPr>
            <a:xfrm>
              <a:off x="4120457" y="2185653"/>
              <a:ext cx="0" cy="332256"/>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FFA60E8-91E2-4B7A-AA79-286C67EBD563}"/>
              </a:ext>
            </a:extLst>
          </p:cNvPr>
          <p:cNvSpPr/>
          <p:nvPr/>
        </p:nvSpPr>
        <p:spPr>
          <a:xfrm>
            <a:off x="2655153" y="4896507"/>
            <a:ext cx="4068334" cy="23658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635896-8292-425D-8BF9-315E9B6477CA}"/>
              </a:ext>
            </a:extLst>
          </p:cNvPr>
          <p:cNvSpPr/>
          <p:nvPr/>
        </p:nvSpPr>
        <p:spPr>
          <a:xfrm>
            <a:off x="6378592" y="4896507"/>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C3A67B-196B-4064-80F2-1C146D622628}"/>
              </a:ext>
            </a:extLst>
          </p:cNvPr>
          <p:cNvSpPr txBox="1"/>
          <p:nvPr/>
        </p:nvSpPr>
        <p:spPr>
          <a:xfrm rot="16200000">
            <a:off x="5798758" y="3969145"/>
            <a:ext cx="1503938" cy="369332"/>
          </a:xfrm>
          <a:prstGeom prst="rect">
            <a:avLst/>
          </a:prstGeom>
          <a:noFill/>
        </p:spPr>
        <p:txBody>
          <a:bodyPr wrap="none" rtlCol="0">
            <a:spAutoFit/>
          </a:bodyPr>
          <a:lstStyle/>
          <a:p>
            <a:r>
              <a:rPr lang="en-US" b="1" dirty="0"/>
              <a:t>GAS (-96-104)</a:t>
            </a:r>
          </a:p>
        </p:txBody>
      </p:sp>
      <p:sp>
        <p:nvSpPr>
          <p:cNvPr id="39" name="Rectangle 38">
            <a:extLst>
              <a:ext uri="{FF2B5EF4-FFF2-40B4-BE49-F238E27FC236}">
                <a16:creationId xmlns:a16="http://schemas.microsoft.com/office/drawing/2014/main" id="{C7BF9D76-B5A9-407C-9CFE-17384797FE5A}"/>
              </a:ext>
            </a:extLst>
          </p:cNvPr>
          <p:cNvSpPr/>
          <p:nvPr/>
        </p:nvSpPr>
        <p:spPr>
          <a:xfrm>
            <a:off x="5205166" y="4896506"/>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EADE9E8-56CD-419F-96E0-FE77593FD507}"/>
              </a:ext>
            </a:extLst>
          </p:cNvPr>
          <p:cNvSpPr txBox="1"/>
          <p:nvPr/>
        </p:nvSpPr>
        <p:spPr>
          <a:xfrm rot="16200000">
            <a:off x="4446681" y="3814989"/>
            <a:ext cx="1772729" cy="369332"/>
          </a:xfrm>
          <a:prstGeom prst="rect">
            <a:avLst/>
          </a:prstGeom>
          <a:noFill/>
        </p:spPr>
        <p:txBody>
          <a:bodyPr wrap="none" rtlCol="0">
            <a:spAutoFit/>
          </a:bodyPr>
          <a:lstStyle/>
          <a:p>
            <a:r>
              <a:rPr lang="en-US" b="1" dirty="0" err="1"/>
              <a:t>Int</a:t>
            </a:r>
            <a:r>
              <a:rPr lang="en-US" b="1" dirty="0"/>
              <a:t> +1 (-268-274)</a:t>
            </a:r>
          </a:p>
        </p:txBody>
      </p:sp>
      <p:grpSp>
        <p:nvGrpSpPr>
          <p:cNvPr id="41" name="Group 40">
            <a:extLst>
              <a:ext uri="{FF2B5EF4-FFF2-40B4-BE49-F238E27FC236}">
                <a16:creationId xmlns:a16="http://schemas.microsoft.com/office/drawing/2014/main" id="{FC033E72-70CE-4D4D-A4C0-45096994C502}"/>
              </a:ext>
            </a:extLst>
          </p:cNvPr>
          <p:cNvGrpSpPr/>
          <p:nvPr/>
        </p:nvGrpSpPr>
        <p:grpSpPr>
          <a:xfrm>
            <a:off x="5205207" y="4333365"/>
            <a:ext cx="369333" cy="572415"/>
            <a:chOff x="4120457" y="2185653"/>
            <a:chExt cx="316048" cy="332256"/>
          </a:xfrm>
        </p:grpSpPr>
        <p:cxnSp>
          <p:nvCxnSpPr>
            <p:cNvPr id="42" name="Straight Arrow Connector 41">
              <a:extLst>
                <a:ext uri="{FF2B5EF4-FFF2-40B4-BE49-F238E27FC236}">
                  <a16:creationId xmlns:a16="http://schemas.microsoft.com/office/drawing/2014/main" id="{23E403C8-33D9-425F-A501-FBBA73CCF571}"/>
                </a:ext>
              </a:extLst>
            </p:cNvPr>
            <p:cNvCxnSpPr/>
            <p:nvPr/>
          </p:nvCxnSpPr>
          <p:spPr>
            <a:xfrm>
              <a:off x="4120457" y="2185653"/>
              <a:ext cx="316048"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306AEE-D725-47A6-BA68-50A231CDA1C3}"/>
                </a:ext>
              </a:extLst>
            </p:cNvPr>
            <p:cNvCxnSpPr/>
            <p:nvPr/>
          </p:nvCxnSpPr>
          <p:spPr>
            <a:xfrm>
              <a:off x="4120457" y="2185653"/>
              <a:ext cx="0" cy="332256"/>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E022A0-745B-4DAE-B68E-888C7FA54769}"/>
              </a:ext>
            </a:extLst>
          </p:cNvPr>
          <p:cNvSpPr txBox="1"/>
          <p:nvPr/>
        </p:nvSpPr>
        <p:spPr>
          <a:xfrm>
            <a:off x="3258607" y="4835899"/>
            <a:ext cx="1479892" cy="369332"/>
          </a:xfrm>
          <a:prstGeom prst="rect">
            <a:avLst/>
          </a:prstGeom>
          <a:noFill/>
        </p:spPr>
        <p:txBody>
          <a:bodyPr wrap="none" rtlCol="0">
            <a:spAutoFit/>
          </a:bodyPr>
          <a:lstStyle/>
          <a:p>
            <a:r>
              <a:rPr lang="en-US" b="1" dirty="0">
                <a:solidFill>
                  <a:schemeClr val="bg1"/>
                </a:solidFill>
              </a:rPr>
              <a:t>LINE1/L1MC4</a:t>
            </a:r>
          </a:p>
        </p:txBody>
      </p:sp>
      <p:grpSp>
        <p:nvGrpSpPr>
          <p:cNvPr id="54" name="Group 53">
            <a:extLst>
              <a:ext uri="{FF2B5EF4-FFF2-40B4-BE49-F238E27FC236}">
                <a16:creationId xmlns:a16="http://schemas.microsoft.com/office/drawing/2014/main" id="{FFBFF86B-B436-4426-A246-5725A2504161}"/>
              </a:ext>
            </a:extLst>
          </p:cNvPr>
          <p:cNvGrpSpPr/>
          <p:nvPr/>
        </p:nvGrpSpPr>
        <p:grpSpPr>
          <a:xfrm>
            <a:off x="8015970" y="2242017"/>
            <a:ext cx="303627" cy="195250"/>
            <a:chOff x="9591821" y="2198974"/>
            <a:chExt cx="303627" cy="195250"/>
          </a:xfrm>
        </p:grpSpPr>
        <p:cxnSp>
          <p:nvCxnSpPr>
            <p:cNvPr id="47" name="Straight Connector 46">
              <a:extLst>
                <a:ext uri="{FF2B5EF4-FFF2-40B4-BE49-F238E27FC236}">
                  <a16:creationId xmlns:a16="http://schemas.microsoft.com/office/drawing/2014/main" id="{E5B2291A-1B11-4ED3-B749-680C016D5C85}"/>
                </a:ext>
              </a:extLst>
            </p:cNvPr>
            <p:cNvCxnSpPr>
              <a:cxnSpLocks/>
            </p:cNvCxnSpPr>
            <p:nvPr/>
          </p:nvCxnSpPr>
          <p:spPr>
            <a:xfrm flipV="1">
              <a:off x="9591821" y="2198974"/>
              <a:ext cx="157090" cy="1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D0C92A0-61F0-4CDC-9EAE-C21ABF866345}"/>
                </a:ext>
              </a:extLst>
            </p:cNvPr>
            <p:cNvCxnSpPr>
              <a:cxnSpLocks/>
            </p:cNvCxnSpPr>
            <p:nvPr/>
          </p:nvCxnSpPr>
          <p:spPr>
            <a:xfrm>
              <a:off x="9748911" y="2210132"/>
              <a:ext cx="146537" cy="184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D665ACA4-49AA-4D5A-8386-4E0D2EB75DB6}"/>
              </a:ext>
            </a:extLst>
          </p:cNvPr>
          <p:cNvSpPr/>
          <p:nvPr/>
        </p:nvSpPr>
        <p:spPr>
          <a:xfrm>
            <a:off x="389895" y="1043780"/>
            <a:ext cx="4547622" cy="369332"/>
          </a:xfrm>
          <a:prstGeom prst="rect">
            <a:avLst/>
          </a:prstGeom>
        </p:spPr>
        <p:txBody>
          <a:bodyPr wrap="square">
            <a:spAutoFit/>
          </a:bodyPr>
          <a:lstStyle/>
          <a:p>
            <a:pPr marL="285750" indent="-285750">
              <a:buFont typeface="Wingdings" panose="05000000000000000000" pitchFamily="2" charset="2"/>
              <a:buChar char="Ø"/>
            </a:pPr>
            <a:r>
              <a:rPr lang="en-US" b="1" dirty="0">
                <a:solidFill>
                  <a:srgbClr val="222222"/>
                </a:solidFill>
                <a:latin typeface="Times New Roman" panose="02020603050405020304" pitchFamily="18" charset="0"/>
                <a:cs typeface="Times New Roman" panose="02020603050405020304" pitchFamily="18" charset="0"/>
              </a:rPr>
              <a:t>IFITM3: NO TATA box</a:t>
            </a:r>
            <a:endParaRPr lang="en-US"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64E0C34D-D220-4557-977A-04D652D9579D}"/>
              </a:ext>
            </a:extLst>
          </p:cNvPr>
          <p:cNvCxnSpPr>
            <a:cxnSpLocks/>
          </p:cNvCxnSpPr>
          <p:nvPr/>
        </p:nvCxnSpPr>
        <p:spPr>
          <a:xfrm flipH="1">
            <a:off x="9691677" y="4905437"/>
            <a:ext cx="70616" cy="220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088B8E0-47A6-40FC-9B7B-98A9FA1AA232}"/>
              </a:ext>
            </a:extLst>
          </p:cNvPr>
          <p:cNvCxnSpPr>
            <a:cxnSpLocks/>
          </p:cNvCxnSpPr>
          <p:nvPr/>
        </p:nvCxnSpPr>
        <p:spPr>
          <a:xfrm flipH="1">
            <a:off x="9754135" y="4904653"/>
            <a:ext cx="70616" cy="220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8EF92B6-5E2D-4DCA-8A7C-D5A1DBF53B5A}"/>
              </a:ext>
            </a:extLst>
          </p:cNvPr>
          <p:cNvSpPr/>
          <p:nvPr/>
        </p:nvSpPr>
        <p:spPr>
          <a:xfrm>
            <a:off x="9989245" y="4910120"/>
            <a:ext cx="304224" cy="23658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C897184-8D99-413C-83F7-03E2F23D3580}"/>
              </a:ext>
            </a:extLst>
          </p:cNvPr>
          <p:cNvSpPr txBox="1"/>
          <p:nvPr/>
        </p:nvSpPr>
        <p:spPr>
          <a:xfrm rot="16200000">
            <a:off x="9282103" y="3977736"/>
            <a:ext cx="1684179" cy="338554"/>
          </a:xfrm>
          <a:prstGeom prst="rect">
            <a:avLst/>
          </a:prstGeom>
          <a:noFill/>
        </p:spPr>
        <p:txBody>
          <a:bodyPr wrap="none" rtlCol="0">
            <a:spAutoFit/>
          </a:bodyPr>
          <a:lstStyle/>
          <a:p>
            <a:r>
              <a:rPr lang="en-US" sz="1600" b="1" dirty="0"/>
              <a:t>Enhancer (48 TFs)</a:t>
            </a:r>
          </a:p>
        </p:txBody>
      </p:sp>
      <p:sp>
        <p:nvSpPr>
          <p:cNvPr id="51" name="Rectangle 50">
            <a:extLst>
              <a:ext uri="{FF2B5EF4-FFF2-40B4-BE49-F238E27FC236}">
                <a16:creationId xmlns:a16="http://schemas.microsoft.com/office/drawing/2014/main" id="{31C2D94B-899A-48A6-B20E-7402BDC14D84}"/>
              </a:ext>
            </a:extLst>
          </p:cNvPr>
          <p:cNvSpPr/>
          <p:nvPr/>
        </p:nvSpPr>
        <p:spPr>
          <a:xfrm>
            <a:off x="438069" y="3257622"/>
            <a:ext cx="4547622" cy="369332"/>
          </a:xfrm>
          <a:prstGeom prst="rect">
            <a:avLst/>
          </a:prstGeom>
        </p:spPr>
        <p:txBody>
          <a:bodyPr wrap="square">
            <a:spAutoFit/>
          </a:bodyPr>
          <a:lstStyle/>
          <a:p>
            <a:pPr marL="285750" indent="-285750">
              <a:buFont typeface="Wingdings" panose="05000000000000000000" pitchFamily="2" charset="2"/>
              <a:buChar char="Ø"/>
            </a:pPr>
            <a:r>
              <a:rPr lang="en-US" b="1" dirty="0">
                <a:solidFill>
                  <a:srgbClr val="222222"/>
                </a:solidFill>
                <a:latin typeface="Times New Roman" panose="02020603050405020304" pitchFamily="18" charset="0"/>
                <a:cs typeface="Times New Roman" panose="02020603050405020304" pitchFamily="18" charset="0"/>
              </a:rPr>
              <a:t>IFITM12P1: NO TATA box</a:t>
            </a:r>
            <a:endParaRPr lang="en-US" dirty="0">
              <a:latin typeface="Times New Roman" panose="02020603050405020304" pitchFamily="18" charset="0"/>
              <a:cs typeface="Times New Roman" panose="02020603050405020304" pitchFamily="18" charset="0"/>
            </a:endParaRPr>
          </a:p>
        </p:txBody>
      </p:sp>
      <p:grpSp>
        <p:nvGrpSpPr>
          <p:cNvPr id="38" name="Group 37">
            <a:extLst>
              <a:ext uri="{FF2B5EF4-FFF2-40B4-BE49-F238E27FC236}">
                <a16:creationId xmlns:a16="http://schemas.microsoft.com/office/drawing/2014/main" id="{AC6BAA8C-C3FE-4817-BA11-683172E5714E}"/>
              </a:ext>
            </a:extLst>
          </p:cNvPr>
          <p:cNvGrpSpPr/>
          <p:nvPr/>
        </p:nvGrpSpPr>
        <p:grpSpPr>
          <a:xfrm>
            <a:off x="254964" y="3129937"/>
            <a:ext cx="10525495" cy="2229102"/>
            <a:chOff x="604196" y="2599426"/>
            <a:chExt cx="10525495" cy="2229102"/>
          </a:xfrm>
        </p:grpSpPr>
        <p:sp>
          <p:nvSpPr>
            <p:cNvPr id="25" name="Rectangle 24">
              <a:extLst>
                <a:ext uri="{FF2B5EF4-FFF2-40B4-BE49-F238E27FC236}">
                  <a16:creationId xmlns:a16="http://schemas.microsoft.com/office/drawing/2014/main" id="{5B511CAF-4303-4CCD-B9B5-F20D11C23F35}"/>
                </a:ext>
              </a:extLst>
            </p:cNvPr>
            <p:cNvSpPr/>
            <p:nvPr/>
          </p:nvSpPr>
          <p:spPr>
            <a:xfrm>
              <a:off x="604196" y="2696409"/>
              <a:ext cx="10525495" cy="2132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A5A3D1C-15F4-46CA-9685-69DD19527EF4}"/>
                </a:ext>
              </a:extLst>
            </p:cNvPr>
            <p:cNvSpPr/>
            <p:nvPr/>
          </p:nvSpPr>
          <p:spPr>
            <a:xfrm>
              <a:off x="5163158" y="2599426"/>
              <a:ext cx="416090" cy="788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87803825-58A8-4C03-8855-FC49DDC17765}"/>
              </a:ext>
            </a:extLst>
          </p:cNvPr>
          <p:cNvSpPr/>
          <p:nvPr/>
        </p:nvSpPr>
        <p:spPr>
          <a:xfrm>
            <a:off x="3099450" y="3546536"/>
            <a:ext cx="6278803" cy="923330"/>
          </a:xfrm>
          <a:prstGeom prst="rect">
            <a:avLst/>
          </a:prstGeom>
        </p:spPr>
        <p:txBody>
          <a:bodyPr wrap="square">
            <a:spAutoFit/>
          </a:bodyPr>
          <a:lstStyle/>
          <a:p>
            <a:r>
              <a:rPr lang="en-US" b="1" dirty="0">
                <a:solidFill>
                  <a:srgbClr val="222222"/>
                </a:solidFill>
                <a:latin typeface="Times New Roman" panose="02020603050405020304" pitchFamily="18" charset="0"/>
                <a:cs typeface="Times New Roman" panose="02020603050405020304" pitchFamily="18" charset="0"/>
              </a:rPr>
              <a:t>ISRE: </a:t>
            </a:r>
            <a:r>
              <a:rPr lang="en-US" dirty="0">
                <a:solidFill>
                  <a:srgbClr val="222222"/>
                </a:solidFill>
                <a:latin typeface="Times New Roman" panose="02020603050405020304" pitchFamily="18" charset="0"/>
                <a:cs typeface="Times New Roman" panose="02020603050405020304" pitchFamily="18" charset="0"/>
              </a:rPr>
              <a:t>Interferon-stimulated response element (for IFN-alfa/beta)</a:t>
            </a:r>
          </a:p>
          <a:p>
            <a:r>
              <a:rPr lang="en-US" b="1" dirty="0">
                <a:solidFill>
                  <a:srgbClr val="222222"/>
                </a:solidFill>
                <a:latin typeface="Times New Roman" panose="02020603050405020304" pitchFamily="18" charset="0"/>
                <a:cs typeface="Times New Roman" panose="02020603050405020304" pitchFamily="18" charset="0"/>
              </a:rPr>
              <a:t>GAS: </a:t>
            </a:r>
            <a:r>
              <a:rPr lang="en-US" dirty="0">
                <a:latin typeface="Times New Roman" panose="02020603050405020304" pitchFamily="18" charset="0"/>
                <a:cs typeface="Times New Roman" panose="02020603050405020304" pitchFamily="18" charset="0"/>
              </a:rPr>
              <a:t>Interferon-Gamma Activated Sequence</a:t>
            </a:r>
          </a:p>
          <a:p>
            <a:r>
              <a:rPr lang="en-US" b="1" dirty="0">
                <a:latin typeface="Times New Roman" panose="02020603050405020304" pitchFamily="18" charset="0"/>
                <a:cs typeface="Times New Roman" panose="02020603050405020304" pitchFamily="18" charset="0"/>
              </a:rPr>
              <a:t>Inr+1 </a:t>
            </a:r>
            <a:r>
              <a:rPr lang="en-US" dirty="0">
                <a:latin typeface="Times New Roman" panose="02020603050405020304" pitchFamily="18" charset="0"/>
                <a:cs typeface="Times New Roman" panose="02020603050405020304" pitchFamily="18" charset="0"/>
              </a:rPr>
              <a:t>: Transcription Start Site (TSS)</a:t>
            </a:r>
          </a:p>
        </p:txBody>
      </p:sp>
    </p:spTree>
    <p:extLst>
      <p:ext uri="{BB962C8B-B14F-4D97-AF65-F5344CB8AC3E}">
        <p14:creationId xmlns:p14="http://schemas.microsoft.com/office/powerpoint/2010/main" val="125559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6" grpId="0" animBg="1"/>
      <p:bldP spid="37" grpId="0"/>
      <p:bldP spid="39" grpId="0" animBg="1"/>
      <p:bldP spid="40" grpId="0"/>
      <p:bldP spid="49" grpId="0" animBg="1"/>
      <p:bldP spid="50"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B59445-2A06-4DB2-9150-79F2F0DFED26}"/>
              </a:ext>
            </a:extLst>
          </p:cNvPr>
          <p:cNvSpPr>
            <a:spLocks noGrp="1"/>
          </p:cNvSpPr>
          <p:nvPr>
            <p:ph type="title"/>
          </p:nvPr>
        </p:nvSpPr>
        <p:spPr>
          <a:xfrm>
            <a:off x="763109" y="524520"/>
            <a:ext cx="10994782" cy="555489"/>
          </a:xfrm>
        </p:spPr>
        <p:txBody>
          <a:bodyPr>
            <a:normAutofit fontScale="90000"/>
          </a:bodyPr>
          <a:lstStyle/>
          <a:p>
            <a:r>
              <a:rPr lang="en-US" sz="2400" b="1" dirty="0">
                <a:latin typeface="Times New Roman" panose="02020603050405020304" pitchFamily="18" charset="0"/>
                <a:cs typeface="Times New Roman" panose="02020603050405020304" pitchFamily="18" charset="0"/>
              </a:rPr>
              <a:t>Aim-1: </a:t>
            </a:r>
            <a:r>
              <a:rPr lang="en-US" sz="2400" dirty="0">
                <a:latin typeface="Times New Roman" panose="02020603050405020304" pitchFamily="18" charset="0"/>
                <a:cs typeface="Times New Roman" panose="02020603050405020304" pitchFamily="18" charset="0"/>
              </a:rPr>
              <a:t>Is endogenous IFITM12P1 undergoes transcription and if these </a:t>
            </a:r>
            <a:r>
              <a:rPr lang="en-US" sz="2400" dirty="0" err="1">
                <a:latin typeface="Times New Roman" panose="02020603050405020304" pitchFamily="18" charset="0"/>
                <a:cs typeface="Times New Roman" panose="02020603050405020304" pitchFamily="18" charset="0"/>
              </a:rPr>
              <a:t>exapted</a:t>
            </a:r>
            <a:r>
              <a:rPr lang="en-US" sz="2400" dirty="0">
                <a:latin typeface="Times New Roman" panose="02020603050405020304" pitchFamily="18" charset="0"/>
                <a:cs typeface="Times New Roman" panose="02020603050405020304" pitchFamily="18" charset="0"/>
              </a:rPr>
              <a:t> regulatory 	sequences are active? </a:t>
            </a:r>
          </a:p>
        </p:txBody>
      </p:sp>
      <p:sp>
        <p:nvSpPr>
          <p:cNvPr id="5" name="Title 1">
            <a:extLst>
              <a:ext uri="{FF2B5EF4-FFF2-40B4-BE49-F238E27FC236}">
                <a16:creationId xmlns:a16="http://schemas.microsoft.com/office/drawing/2014/main" id="{26A2B72A-BCB8-45B5-9E96-8ECCF06029C3}"/>
              </a:ext>
            </a:extLst>
          </p:cNvPr>
          <p:cNvSpPr txBox="1">
            <a:spLocks/>
          </p:cNvSpPr>
          <p:nvPr/>
        </p:nvSpPr>
        <p:spPr>
          <a:xfrm>
            <a:off x="763109" y="1462886"/>
            <a:ext cx="10994782" cy="15898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Experiments:</a:t>
            </a:r>
          </a:p>
          <a:p>
            <a:r>
              <a:rPr lang="en-US" sz="2000" b="1" dirty="0">
                <a:latin typeface="Times New Roman" panose="02020603050405020304" pitchFamily="18" charset="0"/>
                <a:cs typeface="Times New Roman" panose="02020603050405020304" pitchFamily="18" charset="0"/>
              </a:rPr>
              <a:t>                     A. </a:t>
            </a:r>
            <a:r>
              <a:rPr lang="en-US" sz="2000" dirty="0">
                <a:latin typeface="Times New Roman" panose="02020603050405020304" pitchFamily="18" charset="0"/>
                <a:cs typeface="Times New Roman" panose="02020603050405020304" pitchFamily="18" charset="0"/>
              </a:rPr>
              <a:t>Determine the level of IFITM12P1 RNA expression in different cells/tissues by RT-PCR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Endogenous Tagging of IFITM12P1 by CRISPR/Cas9</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C. 5’-RACE </a:t>
            </a:r>
            <a:r>
              <a:rPr lang="en-US" sz="2000" dirty="0">
                <a:latin typeface="Times New Roman" panose="02020603050405020304" pitchFamily="18" charset="0"/>
                <a:cs typeface="Times New Roman" panose="02020603050405020304" pitchFamily="18" charset="0"/>
              </a:rPr>
              <a:t>(Rapid amplification of cDNA ends) analysis to check the TSS.</a:t>
            </a:r>
          </a:p>
        </p:txBody>
      </p:sp>
    </p:spTree>
    <p:extLst>
      <p:ext uri="{BB962C8B-B14F-4D97-AF65-F5344CB8AC3E}">
        <p14:creationId xmlns:p14="http://schemas.microsoft.com/office/powerpoint/2010/main" val="3023275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CBEF46-175D-4007-B2F0-3433B5B7C3AC}"/>
              </a:ext>
            </a:extLst>
          </p:cNvPr>
          <p:cNvSpPr>
            <a:spLocks noGrp="1"/>
          </p:cNvSpPr>
          <p:nvPr>
            <p:ph type="title"/>
          </p:nvPr>
        </p:nvSpPr>
        <p:spPr>
          <a:xfrm>
            <a:off x="2784412" y="1631426"/>
            <a:ext cx="6816787" cy="555489"/>
          </a:xfrm>
        </p:spPr>
        <p:txBody>
          <a:bodyPr>
            <a:noAutofit/>
          </a:bodyPr>
          <a:lstStyle/>
          <a:p>
            <a:r>
              <a:rPr lang="en-US" sz="2800" b="1" dirty="0">
                <a:latin typeface="Times New Roman" panose="02020603050405020304" pitchFamily="18" charset="0"/>
                <a:cs typeface="Times New Roman" panose="02020603050405020304" pitchFamily="18" charset="0"/>
              </a:rPr>
              <a:t>Aim-2: </a:t>
            </a:r>
            <a:r>
              <a:rPr lang="en-US" sz="2800" dirty="0">
                <a:latin typeface="Times New Roman" panose="02020603050405020304" pitchFamily="18" charset="0"/>
                <a:cs typeface="Times New Roman" panose="02020603050405020304" pitchFamily="18" charset="0"/>
              </a:rPr>
              <a:t>Investigating the role of IFITM12P1</a:t>
            </a:r>
          </a:p>
        </p:txBody>
      </p:sp>
    </p:spTree>
    <p:extLst>
      <p:ext uri="{BB962C8B-B14F-4D97-AF65-F5344CB8AC3E}">
        <p14:creationId xmlns:p14="http://schemas.microsoft.com/office/powerpoint/2010/main" val="217588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F5DE-7AEE-479F-88DA-94D67470C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848" y="942531"/>
            <a:ext cx="4905273" cy="6517048"/>
          </a:xfrm>
          <a:prstGeom prst="rect">
            <a:avLst/>
          </a:prstGeom>
        </p:spPr>
      </p:pic>
      <p:sp>
        <p:nvSpPr>
          <p:cNvPr id="6" name="Rectangle 5">
            <a:extLst>
              <a:ext uri="{FF2B5EF4-FFF2-40B4-BE49-F238E27FC236}">
                <a16:creationId xmlns:a16="http://schemas.microsoft.com/office/drawing/2014/main" id="{E751E01F-7C11-48F1-9911-E4BBD0C56A8F}"/>
              </a:ext>
            </a:extLst>
          </p:cNvPr>
          <p:cNvSpPr/>
          <p:nvPr/>
        </p:nvSpPr>
        <p:spPr>
          <a:xfrm>
            <a:off x="2317072" y="157701"/>
            <a:ext cx="8184673"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Ectopically Expressed IFITM12P1 Shows Instability</a:t>
            </a:r>
            <a:r>
              <a:rPr lang="en-US" sz="2400" b="1" i="1" dirty="0">
                <a:latin typeface="Times New Roman" panose="02020603050405020304" pitchFamily="18" charset="0"/>
                <a:cs typeface="Times New Roman" panose="02020603050405020304" pitchFamily="18" charset="0"/>
              </a:rPr>
              <a:t> </a:t>
            </a:r>
          </a:p>
        </p:txBody>
      </p:sp>
      <p:cxnSp>
        <p:nvCxnSpPr>
          <p:cNvPr id="8" name="Straight Arrow Connector 7">
            <a:extLst>
              <a:ext uri="{FF2B5EF4-FFF2-40B4-BE49-F238E27FC236}">
                <a16:creationId xmlns:a16="http://schemas.microsoft.com/office/drawing/2014/main" id="{02ADDEF7-3BCB-4E2A-A333-BE9FBA8CAD7B}"/>
              </a:ext>
            </a:extLst>
          </p:cNvPr>
          <p:cNvCxnSpPr>
            <a:cxnSpLocks/>
          </p:cNvCxnSpPr>
          <p:nvPr/>
        </p:nvCxnSpPr>
        <p:spPr>
          <a:xfrm>
            <a:off x="6104526" y="3808189"/>
            <a:ext cx="0" cy="1017178"/>
          </a:xfrm>
          <a:prstGeom prst="straightConnector1">
            <a:avLst/>
          </a:prstGeom>
          <a:ln w="158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B5A922-7632-4222-AC21-707B6B174861}"/>
              </a:ext>
            </a:extLst>
          </p:cNvPr>
          <p:cNvCxnSpPr/>
          <p:nvPr/>
        </p:nvCxnSpPr>
        <p:spPr>
          <a:xfrm flipH="1">
            <a:off x="7475804" y="2616325"/>
            <a:ext cx="778412" cy="633046"/>
          </a:xfrm>
          <a:prstGeom prst="straightConnector1">
            <a:avLst/>
          </a:prstGeom>
          <a:ln w="158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0D451D-EBD4-4774-A0DC-359BC36DE91E}"/>
              </a:ext>
            </a:extLst>
          </p:cNvPr>
          <p:cNvSpPr txBox="1"/>
          <p:nvPr/>
        </p:nvSpPr>
        <p:spPr>
          <a:xfrm>
            <a:off x="5651197" y="3495129"/>
            <a:ext cx="1287532"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IFITM12P1</a:t>
            </a:r>
            <a:endParaRPr lang="en-US" dirty="0">
              <a:solidFill>
                <a:srgbClr val="C00000"/>
              </a:solidFill>
            </a:endParaRPr>
          </a:p>
        </p:txBody>
      </p:sp>
      <p:sp>
        <p:nvSpPr>
          <p:cNvPr id="12" name="TextBox 11">
            <a:extLst>
              <a:ext uri="{FF2B5EF4-FFF2-40B4-BE49-F238E27FC236}">
                <a16:creationId xmlns:a16="http://schemas.microsoft.com/office/drawing/2014/main" id="{A6E0847B-15C2-4CBA-A0B3-18638609CF3B}"/>
              </a:ext>
            </a:extLst>
          </p:cNvPr>
          <p:cNvSpPr txBox="1"/>
          <p:nvPr/>
        </p:nvSpPr>
        <p:spPr>
          <a:xfrm>
            <a:off x="8254216" y="2431659"/>
            <a:ext cx="832279" cy="369332"/>
          </a:xfrm>
          <a:prstGeom prst="rect">
            <a:avLst/>
          </a:prstGeom>
          <a:noFill/>
        </p:spPr>
        <p:txBody>
          <a:bodyPr wrap="none" rtlCol="0">
            <a:spAutoFit/>
          </a:bodyPr>
          <a:lstStyle/>
          <a:p>
            <a:r>
              <a:rPr lang="en-US" dirty="0">
                <a:solidFill>
                  <a:srgbClr val="00B0F0"/>
                </a:solidFill>
              </a:rPr>
              <a:t>IFITM3</a:t>
            </a:r>
          </a:p>
        </p:txBody>
      </p:sp>
      <p:sp>
        <p:nvSpPr>
          <p:cNvPr id="14" name="TextBox 13">
            <a:extLst>
              <a:ext uri="{FF2B5EF4-FFF2-40B4-BE49-F238E27FC236}">
                <a16:creationId xmlns:a16="http://schemas.microsoft.com/office/drawing/2014/main" id="{EA9041F4-B7AE-4786-9C07-A705F6ABDCB3}"/>
              </a:ext>
            </a:extLst>
          </p:cNvPr>
          <p:cNvSpPr txBox="1"/>
          <p:nvPr/>
        </p:nvSpPr>
        <p:spPr>
          <a:xfrm>
            <a:off x="196936" y="2286517"/>
            <a:ext cx="459618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Stable 293-T cells expressing</a:t>
            </a:r>
          </a:p>
          <a:p>
            <a:pPr algn="ctr"/>
            <a:r>
              <a:rPr lang="en-US" b="1" dirty="0">
                <a:latin typeface="Times New Roman" panose="02020603050405020304" pitchFamily="18" charset="0"/>
                <a:cs typeface="Times New Roman" panose="02020603050405020304" pitchFamily="18" charset="0"/>
              </a:rPr>
              <a:t> FLAG-IFITM12P1/IFITM3</a:t>
            </a:r>
          </a:p>
        </p:txBody>
      </p:sp>
    </p:spTree>
    <p:extLst>
      <p:ext uri="{BB962C8B-B14F-4D97-AF65-F5344CB8AC3E}">
        <p14:creationId xmlns:p14="http://schemas.microsoft.com/office/powerpoint/2010/main" val="14073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0E576-D026-41D5-9F85-CC1BCDBF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284" y="555201"/>
            <a:ext cx="5713813" cy="5364336"/>
          </a:xfrm>
          <a:prstGeom prst="rect">
            <a:avLst/>
          </a:prstGeom>
        </p:spPr>
      </p:pic>
      <p:sp>
        <p:nvSpPr>
          <p:cNvPr id="11" name="Rectangle 10">
            <a:extLst>
              <a:ext uri="{FF2B5EF4-FFF2-40B4-BE49-F238E27FC236}">
                <a16:creationId xmlns:a16="http://schemas.microsoft.com/office/drawing/2014/main" id="{773A9EF0-90B6-47E5-9349-C8395077B8F8}"/>
              </a:ext>
            </a:extLst>
          </p:cNvPr>
          <p:cNvSpPr/>
          <p:nvPr/>
        </p:nvSpPr>
        <p:spPr>
          <a:xfrm>
            <a:off x="3049433" y="93536"/>
            <a:ext cx="5685844"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IFITM12P1 Might Degrade by Lysosome</a:t>
            </a:r>
          </a:p>
        </p:txBody>
      </p:sp>
      <p:cxnSp>
        <p:nvCxnSpPr>
          <p:cNvPr id="13" name="Straight Arrow Connector 12">
            <a:extLst>
              <a:ext uri="{FF2B5EF4-FFF2-40B4-BE49-F238E27FC236}">
                <a16:creationId xmlns:a16="http://schemas.microsoft.com/office/drawing/2014/main" id="{95E14289-CFB8-4606-A5A6-F3180672BD33}"/>
              </a:ext>
            </a:extLst>
          </p:cNvPr>
          <p:cNvCxnSpPr/>
          <p:nvPr/>
        </p:nvCxnSpPr>
        <p:spPr>
          <a:xfrm flipH="1">
            <a:off x="5891452" y="3495552"/>
            <a:ext cx="778412" cy="633046"/>
          </a:xfrm>
          <a:prstGeom prst="straightConnector1">
            <a:avLst/>
          </a:prstGeom>
          <a:ln w="158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83F20BE-9AA9-4614-B452-360D9BE70C16}"/>
              </a:ext>
            </a:extLst>
          </p:cNvPr>
          <p:cNvCxnSpPr/>
          <p:nvPr/>
        </p:nvCxnSpPr>
        <p:spPr>
          <a:xfrm flipH="1">
            <a:off x="5922172" y="2950429"/>
            <a:ext cx="778412" cy="633046"/>
          </a:xfrm>
          <a:prstGeom prst="straightConnector1">
            <a:avLst/>
          </a:prstGeom>
          <a:ln w="158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9685AA-E6CD-44BA-A616-95563D0368F2}"/>
              </a:ext>
            </a:extLst>
          </p:cNvPr>
          <p:cNvCxnSpPr/>
          <p:nvPr/>
        </p:nvCxnSpPr>
        <p:spPr>
          <a:xfrm flipH="1">
            <a:off x="6038430" y="2405306"/>
            <a:ext cx="778412" cy="63304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06A7F6-DBBB-4A93-A1DB-3B37EE58E1AF}"/>
              </a:ext>
            </a:extLst>
          </p:cNvPr>
          <p:cNvSpPr txBox="1"/>
          <p:nvPr/>
        </p:nvSpPr>
        <p:spPr>
          <a:xfrm>
            <a:off x="6595809" y="3310886"/>
            <a:ext cx="1212191" cy="369332"/>
          </a:xfrm>
          <a:prstGeom prst="rect">
            <a:avLst/>
          </a:prstGeom>
          <a:noFill/>
        </p:spPr>
        <p:txBody>
          <a:bodyPr wrap="none" rtlCol="0">
            <a:spAutoFit/>
          </a:bodyPr>
          <a:lstStyle/>
          <a:p>
            <a:r>
              <a:rPr lang="en-US" b="1" dirty="0"/>
              <a:t>Untreated </a:t>
            </a:r>
          </a:p>
        </p:txBody>
      </p:sp>
      <p:sp>
        <p:nvSpPr>
          <p:cNvPr id="17" name="TextBox 16">
            <a:extLst>
              <a:ext uri="{FF2B5EF4-FFF2-40B4-BE49-F238E27FC236}">
                <a16:creationId xmlns:a16="http://schemas.microsoft.com/office/drawing/2014/main" id="{2DE67064-3437-42E0-BAAD-006F71EFF852}"/>
              </a:ext>
            </a:extLst>
          </p:cNvPr>
          <p:cNvSpPr txBox="1"/>
          <p:nvPr/>
        </p:nvSpPr>
        <p:spPr>
          <a:xfrm>
            <a:off x="6635082" y="2740879"/>
            <a:ext cx="1711238" cy="369332"/>
          </a:xfrm>
          <a:prstGeom prst="rect">
            <a:avLst/>
          </a:prstGeom>
          <a:noFill/>
        </p:spPr>
        <p:txBody>
          <a:bodyPr wrap="none" rtlCol="0">
            <a:spAutoFit/>
          </a:bodyPr>
          <a:lstStyle/>
          <a:p>
            <a:r>
              <a:rPr lang="en-US" b="1" dirty="0"/>
              <a:t>MG132-treated </a:t>
            </a:r>
          </a:p>
        </p:txBody>
      </p:sp>
      <p:sp>
        <p:nvSpPr>
          <p:cNvPr id="18" name="TextBox 17">
            <a:extLst>
              <a:ext uri="{FF2B5EF4-FFF2-40B4-BE49-F238E27FC236}">
                <a16:creationId xmlns:a16="http://schemas.microsoft.com/office/drawing/2014/main" id="{27583F18-7FAC-4F65-85EB-9E1043C5E178}"/>
              </a:ext>
            </a:extLst>
          </p:cNvPr>
          <p:cNvSpPr txBox="1"/>
          <p:nvPr/>
        </p:nvSpPr>
        <p:spPr>
          <a:xfrm>
            <a:off x="6784919" y="2203761"/>
            <a:ext cx="2149499" cy="369332"/>
          </a:xfrm>
          <a:prstGeom prst="rect">
            <a:avLst/>
          </a:prstGeom>
          <a:noFill/>
        </p:spPr>
        <p:txBody>
          <a:bodyPr wrap="none" rtlCol="0">
            <a:spAutoFit/>
          </a:bodyPr>
          <a:lstStyle/>
          <a:p>
            <a:r>
              <a:rPr lang="en-US" b="1" dirty="0"/>
              <a:t>Bafilomycin-Treated </a:t>
            </a:r>
          </a:p>
        </p:txBody>
      </p:sp>
      <p:sp>
        <p:nvSpPr>
          <p:cNvPr id="12" name="Title 1">
            <a:extLst>
              <a:ext uri="{FF2B5EF4-FFF2-40B4-BE49-F238E27FC236}">
                <a16:creationId xmlns:a16="http://schemas.microsoft.com/office/drawing/2014/main" id="{7F7798F5-C448-401E-B6EE-6BF1FFFA6EF5}"/>
              </a:ext>
            </a:extLst>
          </p:cNvPr>
          <p:cNvSpPr>
            <a:spLocks noGrp="1"/>
          </p:cNvSpPr>
          <p:nvPr>
            <p:ph type="title"/>
          </p:nvPr>
        </p:nvSpPr>
        <p:spPr>
          <a:xfrm>
            <a:off x="2425315" y="6050562"/>
            <a:ext cx="8783053" cy="555489"/>
          </a:xfrm>
        </p:spPr>
        <p:txBody>
          <a:bodyPr>
            <a:noAutofit/>
          </a:bodyPr>
          <a:lstStyle/>
          <a:p>
            <a:r>
              <a:rPr lang="en-US" sz="2200" b="1" dirty="0">
                <a:highlight>
                  <a:srgbClr val="00FFFF"/>
                </a:highlight>
                <a:latin typeface="Times New Roman" panose="02020603050405020304" pitchFamily="18" charset="0"/>
                <a:cs typeface="Times New Roman" panose="02020603050405020304" pitchFamily="18" charset="0"/>
              </a:rPr>
              <a:t>Why IFIM12P1 </a:t>
            </a:r>
            <a:r>
              <a:rPr lang="en-US" sz="2200" b="1">
                <a:highlight>
                  <a:srgbClr val="00FFFF"/>
                </a:highlight>
                <a:latin typeface="Times New Roman" panose="02020603050405020304" pitchFamily="18" charset="0"/>
                <a:cs typeface="Times New Roman" panose="02020603050405020304" pitchFamily="18" charset="0"/>
              </a:rPr>
              <a:t>shows </a:t>
            </a:r>
            <a:r>
              <a:rPr lang="en-US" sz="2200" b="1" dirty="0">
                <a:highlight>
                  <a:srgbClr val="00FFFF"/>
                </a:highlight>
                <a:latin typeface="Times New Roman" panose="02020603050405020304" pitchFamily="18" charset="0"/>
                <a:cs typeface="Times New Roman" panose="02020603050405020304" pitchFamily="18" charset="0"/>
              </a:rPr>
              <a:t>I</a:t>
            </a:r>
            <a:r>
              <a:rPr lang="en-US" sz="2200" b="1">
                <a:highlight>
                  <a:srgbClr val="00FFFF"/>
                </a:highlight>
                <a:latin typeface="Times New Roman" panose="02020603050405020304" pitchFamily="18" charset="0"/>
                <a:cs typeface="Times New Roman" panose="02020603050405020304" pitchFamily="18" charset="0"/>
              </a:rPr>
              <a:t>nstability </a:t>
            </a:r>
            <a:r>
              <a:rPr lang="en-US" sz="2200" b="1" dirty="0">
                <a:highlight>
                  <a:srgbClr val="00FFFF"/>
                </a:highlight>
                <a:latin typeface="Times New Roman" panose="02020603050405020304" pitchFamily="18" charset="0"/>
                <a:cs typeface="Times New Roman" panose="02020603050405020304" pitchFamily="18" charset="0"/>
              </a:rPr>
              <a:t>in comparison to IFITM3? </a:t>
            </a:r>
            <a:endParaRPr lang="en-US" sz="2200" dirty="0">
              <a:highlight>
                <a:srgbClr val="00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4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0676" y="1237957"/>
            <a:ext cx="12051323" cy="5620043"/>
          </a:xfrm>
          <a:prstGeom prst="rect">
            <a:avLst/>
          </a:prstGeom>
        </p:spPr>
      </p:pic>
      <p:sp>
        <p:nvSpPr>
          <p:cNvPr id="3" name="Rectangle 2"/>
          <p:cNvSpPr/>
          <p:nvPr/>
        </p:nvSpPr>
        <p:spPr>
          <a:xfrm>
            <a:off x="2031640" y="141189"/>
            <a:ext cx="8278829"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Sequence Variations among IFITM12P1 and IFITM2/IFITM3</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rot="20369571">
            <a:off x="7442166" y="2716260"/>
            <a:ext cx="891591" cy="461665"/>
          </a:xfrm>
          <a:prstGeom prst="rect">
            <a:avLst/>
          </a:prstGeom>
          <a:noFill/>
        </p:spPr>
        <p:txBody>
          <a:bodyPr wrap="none" rtlCol="0">
            <a:spAutoFit/>
          </a:bodyPr>
          <a:lstStyle/>
          <a:p>
            <a:r>
              <a:rPr lang="en-US" sz="2400" b="1" dirty="0">
                <a:highlight>
                  <a:srgbClr val="FFFF00"/>
                </a:highlight>
              </a:rPr>
              <a:t>D</a:t>
            </a:r>
            <a:r>
              <a:rPr lang="en-US" sz="2400" b="1" dirty="0">
                <a:solidFill>
                  <a:srgbClr val="FF0000"/>
                </a:solidFill>
                <a:highlight>
                  <a:srgbClr val="FFFF00"/>
                </a:highlight>
              </a:rPr>
              <a:t>91</a:t>
            </a:r>
            <a:r>
              <a:rPr lang="en-US" sz="2400" b="1" dirty="0">
                <a:solidFill>
                  <a:srgbClr val="FF0000"/>
                </a:solidFill>
              </a:rPr>
              <a:t>N</a:t>
            </a:r>
          </a:p>
        </p:txBody>
      </p:sp>
      <p:sp>
        <p:nvSpPr>
          <p:cNvPr id="8" name="TextBox 7"/>
          <p:cNvSpPr txBox="1"/>
          <p:nvPr/>
        </p:nvSpPr>
        <p:spPr>
          <a:xfrm rot="20369571">
            <a:off x="7012129" y="728223"/>
            <a:ext cx="814647" cy="461665"/>
          </a:xfrm>
          <a:prstGeom prst="rect">
            <a:avLst/>
          </a:prstGeom>
          <a:noFill/>
        </p:spPr>
        <p:txBody>
          <a:bodyPr wrap="none" rtlCol="0">
            <a:spAutoFit/>
          </a:bodyPr>
          <a:lstStyle/>
          <a:p>
            <a:r>
              <a:rPr lang="en-US" sz="2400" b="1" dirty="0">
                <a:highlight>
                  <a:srgbClr val="FFFF00"/>
                </a:highlight>
              </a:rPr>
              <a:t>E</a:t>
            </a:r>
            <a:r>
              <a:rPr lang="en-US" sz="2400" b="1" dirty="0">
                <a:solidFill>
                  <a:srgbClr val="FF0000"/>
                </a:solidFill>
              </a:rPr>
              <a:t>27K</a:t>
            </a:r>
          </a:p>
        </p:txBody>
      </p:sp>
      <p:sp>
        <p:nvSpPr>
          <p:cNvPr id="9" name="TextBox 8"/>
          <p:cNvSpPr txBox="1"/>
          <p:nvPr/>
        </p:nvSpPr>
        <p:spPr>
          <a:xfrm rot="20369571">
            <a:off x="10365523" y="758941"/>
            <a:ext cx="814647" cy="461665"/>
          </a:xfrm>
          <a:prstGeom prst="rect">
            <a:avLst/>
          </a:prstGeom>
          <a:noFill/>
        </p:spPr>
        <p:txBody>
          <a:bodyPr wrap="none" rtlCol="0">
            <a:spAutoFit/>
          </a:bodyPr>
          <a:lstStyle/>
          <a:p>
            <a:r>
              <a:rPr lang="en-US" sz="2400" b="1" dirty="0">
                <a:highlight>
                  <a:srgbClr val="FFFF00"/>
                </a:highlight>
              </a:rPr>
              <a:t>E</a:t>
            </a:r>
            <a:r>
              <a:rPr lang="en-US" sz="2400" b="1" dirty="0">
                <a:solidFill>
                  <a:srgbClr val="FF0000"/>
                </a:solidFill>
              </a:rPr>
              <a:t>50K</a:t>
            </a:r>
          </a:p>
        </p:txBody>
      </p:sp>
      <p:sp>
        <p:nvSpPr>
          <p:cNvPr id="10" name="TextBox 9"/>
          <p:cNvSpPr txBox="1"/>
          <p:nvPr/>
        </p:nvSpPr>
        <p:spPr>
          <a:xfrm rot="20369571">
            <a:off x="10973364" y="759897"/>
            <a:ext cx="883575" cy="461665"/>
          </a:xfrm>
          <a:prstGeom prst="rect">
            <a:avLst/>
          </a:prstGeom>
          <a:noFill/>
        </p:spPr>
        <p:txBody>
          <a:bodyPr wrap="none" rtlCol="0">
            <a:spAutoFit/>
          </a:bodyPr>
          <a:lstStyle/>
          <a:p>
            <a:r>
              <a:rPr lang="en-US" sz="2400" b="1" dirty="0">
                <a:highlight>
                  <a:srgbClr val="FFFF00"/>
                </a:highlight>
              </a:rPr>
              <a:t>D</a:t>
            </a:r>
            <a:r>
              <a:rPr lang="en-US" sz="2400" b="1" dirty="0">
                <a:solidFill>
                  <a:srgbClr val="FF0000"/>
                </a:solidFill>
              </a:rPr>
              <a:t>54H</a:t>
            </a:r>
          </a:p>
        </p:txBody>
      </p:sp>
      <p:sp>
        <p:nvSpPr>
          <p:cNvPr id="2" name="TextBox 1">
            <a:extLst>
              <a:ext uri="{FF2B5EF4-FFF2-40B4-BE49-F238E27FC236}">
                <a16:creationId xmlns:a16="http://schemas.microsoft.com/office/drawing/2014/main" id="{9186B25B-5E62-4381-8F61-163D09A1E825}"/>
              </a:ext>
            </a:extLst>
          </p:cNvPr>
          <p:cNvSpPr txBox="1"/>
          <p:nvPr/>
        </p:nvSpPr>
        <p:spPr>
          <a:xfrm>
            <a:off x="5266006" y="5289452"/>
            <a:ext cx="6765573" cy="769441"/>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Which amino acids are responsible for IFITM12P1 </a:t>
            </a:r>
          </a:p>
          <a:p>
            <a:r>
              <a:rPr lang="en-US" sz="2200" b="1" dirty="0">
                <a:latin typeface="Times New Roman" panose="02020603050405020304" pitchFamily="18" charset="0"/>
                <a:cs typeface="Times New Roman" panose="02020603050405020304" pitchFamily="18" charset="0"/>
              </a:rPr>
              <a:t> instability?</a:t>
            </a:r>
          </a:p>
        </p:txBody>
      </p:sp>
      <p:grpSp>
        <p:nvGrpSpPr>
          <p:cNvPr id="11" name="Group 10">
            <a:extLst>
              <a:ext uri="{FF2B5EF4-FFF2-40B4-BE49-F238E27FC236}">
                <a16:creationId xmlns:a16="http://schemas.microsoft.com/office/drawing/2014/main" id="{148A3CB9-6D0C-442E-84D3-9FF71F54E450}"/>
              </a:ext>
            </a:extLst>
          </p:cNvPr>
          <p:cNvGrpSpPr/>
          <p:nvPr/>
        </p:nvGrpSpPr>
        <p:grpSpPr>
          <a:xfrm>
            <a:off x="148517" y="445774"/>
            <a:ext cx="2025416" cy="1629275"/>
            <a:chOff x="1554629" y="414268"/>
            <a:chExt cx="2025416" cy="3860384"/>
          </a:xfrm>
          <a:solidFill>
            <a:schemeClr val="bg1"/>
          </a:solidFill>
        </p:grpSpPr>
        <p:sp>
          <p:nvSpPr>
            <p:cNvPr id="6" name="Rectangle 5">
              <a:extLst>
                <a:ext uri="{FF2B5EF4-FFF2-40B4-BE49-F238E27FC236}">
                  <a16:creationId xmlns:a16="http://schemas.microsoft.com/office/drawing/2014/main" id="{9E1C7E92-8418-4C96-8CF1-DBDEF577C5C5}"/>
                </a:ext>
              </a:extLst>
            </p:cNvPr>
            <p:cNvSpPr/>
            <p:nvPr/>
          </p:nvSpPr>
          <p:spPr>
            <a:xfrm>
              <a:off x="1554629" y="414268"/>
              <a:ext cx="1136342" cy="2308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17CF75-C206-4043-80D9-C36DE142B346}"/>
                </a:ext>
              </a:extLst>
            </p:cNvPr>
            <p:cNvSpPr/>
            <p:nvPr/>
          </p:nvSpPr>
          <p:spPr>
            <a:xfrm>
              <a:off x="2292513" y="3508949"/>
              <a:ext cx="1287532" cy="765703"/>
            </a:xfrm>
            <a:prstGeom prst="rect">
              <a:avLst/>
            </a:prstGeom>
            <a:grp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grpSp>
      <p:sp>
        <p:nvSpPr>
          <p:cNvPr id="12" name="Rectangle 11">
            <a:extLst>
              <a:ext uri="{FF2B5EF4-FFF2-40B4-BE49-F238E27FC236}">
                <a16:creationId xmlns:a16="http://schemas.microsoft.com/office/drawing/2014/main" id="{2B754A11-580E-434A-9E55-C84BE1106D7E}"/>
              </a:ext>
            </a:extLst>
          </p:cNvPr>
          <p:cNvSpPr/>
          <p:nvPr/>
        </p:nvSpPr>
        <p:spPr>
          <a:xfrm>
            <a:off x="1284859" y="2029147"/>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3" name="Rectangle 12">
            <a:extLst>
              <a:ext uri="{FF2B5EF4-FFF2-40B4-BE49-F238E27FC236}">
                <a16:creationId xmlns:a16="http://schemas.microsoft.com/office/drawing/2014/main" id="{75D8B185-B663-4814-93C2-35A4D932268F}"/>
              </a:ext>
            </a:extLst>
          </p:cNvPr>
          <p:cNvSpPr/>
          <p:nvPr/>
        </p:nvSpPr>
        <p:spPr>
          <a:xfrm>
            <a:off x="1530167" y="2301931"/>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4" name="Rectangle 13">
            <a:extLst>
              <a:ext uri="{FF2B5EF4-FFF2-40B4-BE49-F238E27FC236}">
                <a16:creationId xmlns:a16="http://schemas.microsoft.com/office/drawing/2014/main" id="{04C11BCE-31F7-4385-A086-A4EEA7FBEF37}"/>
              </a:ext>
            </a:extLst>
          </p:cNvPr>
          <p:cNvSpPr/>
          <p:nvPr/>
        </p:nvSpPr>
        <p:spPr>
          <a:xfrm>
            <a:off x="1029923" y="3775194"/>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5" name="Rectangle 14">
            <a:extLst>
              <a:ext uri="{FF2B5EF4-FFF2-40B4-BE49-F238E27FC236}">
                <a16:creationId xmlns:a16="http://schemas.microsoft.com/office/drawing/2014/main" id="{5BE49F8F-41D6-4036-8FFC-81E7214A3980}"/>
              </a:ext>
            </a:extLst>
          </p:cNvPr>
          <p:cNvSpPr/>
          <p:nvPr/>
        </p:nvSpPr>
        <p:spPr>
          <a:xfrm>
            <a:off x="1284859" y="4052457"/>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6" name="Rectangle 15">
            <a:extLst>
              <a:ext uri="{FF2B5EF4-FFF2-40B4-BE49-F238E27FC236}">
                <a16:creationId xmlns:a16="http://schemas.microsoft.com/office/drawing/2014/main" id="{D662A626-61B9-482A-9B15-E1B6713F98CE}"/>
              </a:ext>
            </a:extLst>
          </p:cNvPr>
          <p:cNvSpPr/>
          <p:nvPr/>
        </p:nvSpPr>
        <p:spPr>
          <a:xfrm>
            <a:off x="1582337" y="4360231"/>
            <a:ext cx="123536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7" name="Rectangle 16">
            <a:extLst>
              <a:ext uri="{FF2B5EF4-FFF2-40B4-BE49-F238E27FC236}">
                <a16:creationId xmlns:a16="http://schemas.microsoft.com/office/drawing/2014/main" id="{3FADFDC5-C8B4-4F44-A7CC-AA940BBA4388}"/>
              </a:ext>
            </a:extLst>
          </p:cNvPr>
          <p:cNvSpPr/>
          <p:nvPr/>
        </p:nvSpPr>
        <p:spPr>
          <a:xfrm>
            <a:off x="1029923" y="5798504"/>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8" name="Rectangle 17">
            <a:extLst>
              <a:ext uri="{FF2B5EF4-FFF2-40B4-BE49-F238E27FC236}">
                <a16:creationId xmlns:a16="http://schemas.microsoft.com/office/drawing/2014/main" id="{F2C6835D-C46D-4784-8536-D5FDF889C0BC}"/>
              </a:ext>
            </a:extLst>
          </p:cNvPr>
          <p:cNvSpPr/>
          <p:nvPr/>
        </p:nvSpPr>
        <p:spPr>
          <a:xfrm>
            <a:off x="1284859" y="6120449"/>
            <a:ext cx="1287532"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
        <p:nvSpPr>
          <p:cNvPr id="19" name="Rectangle 18">
            <a:extLst>
              <a:ext uri="{FF2B5EF4-FFF2-40B4-BE49-F238E27FC236}">
                <a16:creationId xmlns:a16="http://schemas.microsoft.com/office/drawing/2014/main" id="{2F97E515-7345-47B4-A166-FB141E4C6530}"/>
              </a:ext>
            </a:extLst>
          </p:cNvPr>
          <p:cNvSpPr/>
          <p:nvPr/>
        </p:nvSpPr>
        <p:spPr>
          <a:xfrm>
            <a:off x="1530167" y="6397833"/>
            <a:ext cx="1135268" cy="323165"/>
          </a:xfrm>
          <a:prstGeom prst="rect">
            <a:avLst/>
          </a:prstGeom>
          <a:solidFill>
            <a:schemeClr val="bg1"/>
          </a:solidFill>
        </p:spPr>
        <p:txBody>
          <a:bodyPr wrap="square">
            <a:spAutoFit/>
          </a:bodyPr>
          <a:lstStyle/>
          <a:p>
            <a:r>
              <a:rPr lang="en-US" sz="1500" dirty="0">
                <a:latin typeface="Times New Roman" panose="02020603050405020304" pitchFamily="18" charset="0"/>
                <a:cs typeface="Times New Roman" panose="02020603050405020304" pitchFamily="18" charset="0"/>
              </a:rPr>
              <a:t>IFITM12P1</a:t>
            </a:r>
            <a:endParaRPr lang="en-US" sz="1500" dirty="0"/>
          </a:p>
        </p:txBody>
      </p:sp>
    </p:spTree>
    <p:extLst>
      <p:ext uri="{BB962C8B-B14F-4D97-AF65-F5344CB8AC3E}">
        <p14:creationId xmlns:p14="http://schemas.microsoft.com/office/powerpoint/2010/main" val="153766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B94C1D-86F1-4B12-9F7A-125896BBF0EC}"/>
              </a:ext>
            </a:extLst>
          </p:cNvPr>
          <p:cNvSpPr txBox="1">
            <a:spLocks/>
          </p:cNvSpPr>
          <p:nvPr/>
        </p:nvSpPr>
        <p:spPr>
          <a:xfrm>
            <a:off x="763109" y="524520"/>
            <a:ext cx="10994782" cy="5554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Aim-2a: </a:t>
            </a:r>
            <a:r>
              <a:rPr lang="en-US" sz="2400" dirty="0">
                <a:latin typeface="Times New Roman" panose="02020603050405020304" pitchFamily="18" charset="0"/>
                <a:cs typeface="Times New Roman" panose="02020603050405020304" pitchFamily="18" charset="0"/>
              </a:rPr>
              <a:t>Which amino acid(s) render IFITM12P1 unstable? </a:t>
            </a:r>
          </a:p>
        </p:txBody>
      </p:sp>
      <p:sp>
        <p:nvSpPr>
          <p:cNvPr id="7" name="Title 1">
            <a:extLst>
              <a:ext uri="{FF2B5EF4-FFF2-40B4-BE49-F238E27FC236}">
                <a16:creationId xmlns:a16="http://schemas.microsoft.com/office/drawing/2014/main" id="{9B52A546-44AD-456F-B1F6-FF78DEF91DB1}"/>
              </a:ext>
            </a:extLst>
          </p:cNvPr>
          <p:cNvSpPr txBox="1">
            <a:spLocks/>
          </p:cNvSpPr>
          <p:nvPr/>
        </p:nvSpPr>
        <p:spPr>
          <a:xfrm>
            <a:off x="1303436" y="1471247"/>
            <a:ext cx="10994782" cy="994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Experiments:</a:t>
            </a:r>
          </a:p>
          <a:p>
            <a:r>
              <a:rPr lang="en-US" sz="2000" b="1" dirty="0">
                <a:latin typeface="Times New Roman" panose="02020603050405020304" pitchFamily="18" charset="0"/>
                <a:cs typeface="Times New Roman" panose="02020603050405020304" pitchFamily="18" charset="0"/>
              </a:rPr>
              <a:t>                     A. </a:t>
            </a:r>
            <a:r>
              <a:rPr lang="en-US" sz="2000" dirty="0">
                <a:latin typeface="Times New Roman" panose="02020603050405020304" pitchFamily="18" charset="0"/>
                <a:cs typeface="Times New Roman" panose="02020603050405020304" pitchFamily="18" charset="0"/>
              </a:rPr>
              <a:t>SDM of each modified </a:t>
            </a:r>
            <a:r>
              <a:rPr lang="en-US" sz="2000" dirty="0" err="1">
                <a:latin typeface="Times New Roman" panose="02020603050405020304" pitchFamily="18" charset="0"/>
                <a:cs typeface="Times New Roman" panose="02020603050405020304" pitchFamily="18" charset="0"/>
              </a:rPr>
              <a:t>a.a</a:t>
            </a:r>
            <a:r>
              <a:rPr lang="en-US" sz="2000" dirty="0">
                <a:latin typeface="Times New Roman" panose="02020603050405020304" pitchFamily="18" charset="0"/>
                <a:cs typeface="Times New Roman" panose="02020603050405020304" pitchFamily="18" charset="0"/>
              </a:rPr>
              <a:t>. and testing their impact on expression pattern.</a:t>
            </a:r>
          </a:p>
          <a:p>
            <a:r>
              <a:rPr lang="en-US" sz="2000"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B. </a:t>
            </a:r>
            <a:r>
              <a:rPr lang="en-US" sz="2000" dirty="0">
                <a:latin typeface="Times New Roman" panose="02020603050405020304" pitchFamily="18" charset="0"/>
                <a:cs typeface="Times New Roman" panose="02020603050405020304" pitchFamily="18" charset="0"/>
              </a:rPr>
              <a:t>Determine if that specific mutation is a characteristic pattern of other retrogenes to </a:t>
            </a:r>
          </a:p>
          <a:p>
            <a:r>
              <a:rPr lang="en-US" sz="2000" dirty="0">
                <a:latin typeface="Times New Roman" panose="02020603050405020304" pitchFamily="18" charset="0"/>
                <a:cs typeface="Times New Roman" panose="02020603050405020304" pitchFamily="18" charset="0"/>
              </a:rPr>
              <a:t>                          find for a universal code of retrogene instability</a:t>
            </a:r>
          </a:p>
        </p:txBody>
      </p:sp>
    </p:spTree>
    <p:extLst>
      <p:ext uri="{BB962C8B-B14F-4D97-AF65-F5344CB8AC3E}">
        <p14:creationId xmlns:p14="http://schemas.microsoft.com/office/powerpoint/2010/main" val="203336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77436" y="2954057"/>
            <a:ext cx="9645004" cy="2363668"/>
            <a:chOff x="409073" y="1694234"/>
            <a:chExt cx="11137231" cy="2721356"/>
          </a:xfrm>
        </p:grpSpPr>
        <p:pic>
          <p:nvPicPr>
            <p:cNvPr id="6" name="Picture 5"/>
            <p:cNvPicPr>
              <a:picLocks noChangeAspect="1"/>
            </p:cNvPicPr>
            <p:nvPr/>
          </p:nvPicPr>
          <p:blipFill>
            <a:blip r:embed="rId2"/>
            <a:stretch>
              <a:fillRect/>
            </a:stretch>
          </p:blipFill>
          <p:spPr>
            <a:xfrm>
              <a:off x="409073" y="1694234"/>
              <a:ext cx="11137231" cy="2721356"/>
            </a:xfrm>
            <a:prstGeom prst="rect">
              <a:avLst/>
            </a:prstGeom>
          </p:spPr>
        </p:pic>
        <p:sp>
          <p:nvSpPr>
            <p:cNvPr id="3" name="Rectangle 2"/>
            <p:cNvSpPr/>
            <p:nvPr/>
          </p:nvSpPr>
          <p:spPr>
            <a:xfrm>
              <a:off x="2671011" y="2803358"/>
              <a:ext cx="517357" cy="38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04285" y="2779294"/>
              <a:ext cx="517357" cy="38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rot="18726863">
              <a:off x="6263985" y="2085405"/>
              <a:ext cx="1080861" cy="400110"/>
            </a:xfrm>
            <a:prstGeom prst="rect">
              <a:avLst/>
            </a:prstGeom>
            <a:noFill/>
          </p:spPr>
          <p:txBody>
            <a:bodyPr wrap="none" rtlCol="0">
              <a:spAutoFit/>
            </a:bodyPr>
            <a:lstStyle/>
            <a:p>
              <a:r>
                <a:rPr lang="en-US" sz="2000" b="1" dirty="0">
                  <a:solidFill>
                    <a:srgbClr val="7030A0"/>
                  </a:solidFill>
                </a:rPr>
                <a:t>B4GalNT4</a:t>
              </a:r>
            </a:p>
          </p:txBody>
        </p:sp>
        <p:sp>
          <p:nvSpPr>
            <p:cNvPr id="7" name="TextBox 6"/>
            <p:cNvSpPr txBox="1"/>
            <p:nvPr/>
          </p:nvSpPr>
          <p:spPr>
            <a:xfrm rot="18726863">
              <a:off x="2817887" y="2193503"/>
              <a:ext cx="740962" cy="400110"/>
            </a:xfrm>
            <a:prstGeom prst="rect">
              <a:avLst/>
            </a:prstGeom>
            <a:noFill/>
          </p:spPr>
          <p:txBody>
            <a:bodyPr wrap="none" rtlCol="0">
              <a:spAutoFit/>
            </a:bodyPr>
            <a:lstStyle/>
            <a:p>
              <a:r>
                <a:rPr lang="en-US" sz="2000" b="1" dirty="0">
                  <a:solidFill>
                    <a:srgbClr val="7030A0"/>
                  </a:solidFill>
                </a:rPr>
                <a:t>ATHL1</a:t>
              </a:r>
            </a:p>
          </p:txBody>
        </p:sp>
      </p:grpSp>
      <p:sp>
        <p:nvSpPr>
          <p:cNvPr id="9" name="Rectangle 8"/>
          <p:cNvSpPr/>
          <p:nvPr/>
        </p:nvSpPr>
        <p:spPr>
          <a:xfrm>
            <a:off x="3260326" y="61724"/>
            <a:ext cx="5557822"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IFITMs : Genomic and Syntenic Context</a:t>
            </a:r>
          </a:p>
        </p:txBody>
      </p:sp>
      <p:sp>
        <p:nvSpPr>
          <p:cNvPr id="10" name="Rectangle 9"/>
          <p:cNvSpPr/>
          <p:nvPr/>
        </p:nvSpPr>
        <p:spPr>
          <a:xfrm>
            <a:off x="901575" y="1005061"/>
            <a:ext cx="6685225" cy="1785104"/>
          </a:xfrm>
          <a:prstGeom prst="rect">
            <a:avLst/>
          </a:prstGeom>
        </p:spPr>
        <p:txBody>
          <a:bodyPr wrap="square">
            <a:spAutoFit/>
          </a:bodyPr>
          <a:lstStyle/>
          <a:p>
            <a:r>
              <a:rPr lang="en-US" sz="2200" dirty="0">
                <a:latin typeface="Times New Roman" panose="02020603050405020304" pitchFamily="18" charset="0"/>
                <a:cs typeface="Times New Roman" panose="02020603050405020304" pitchFamily="18" charset="0"/>
              </a:rPr>
              <a:t>-   Five different types: IFITM1, 2, 3, 5 and 10</a:t>
            </a:r>
          </a:p>
          <a:p>
            <a:pPr marL="342900" indent="-342900">
              <a:buFontTx/>
              <a:buChar char="-"/>
            </a:pPr>
            <a:r>
              <a:rPr lang="en-US" sz="2200" dirty="0">
                <a:latin typeface="Times New Roman" panose="02020603050405020304" pitchFamily="18" charset="0"/>
                <a:cs typeface="Times New Roman" panose="02020603050405020304" pitchFamily="18" charset="0"/>
              </a:rPr>
              <a:t>All are in Chromosome 11</a:t>
            </a:r>
          </a:p>
          <a:p>
            <a:pPr marL="342900" indent="-342900">
              <a:buFontTx/>
              <a:buChar char="-"/>
            </a:pPr>
            <a:r>
              <a:rPr lang="en-US" sz="2200" dirty="0">
                <a:latin typeface="Times New Roman" panose="02020603050405020304" pitchFamily="18" charset="0"/>
                <a:cs typeface="Times New Roman" panose="02020603050405020304" pitchFamily="18" charset="0"/>
              </a:rPr>
              <a:t>IFITM1, 2, and 3 are interferon-inducible and flanked by ATHL1 and BGalNT4 genes</a:t>
            </a:r>
            <a:br>
              <a:rPr lang="en-US" sz="2200" b="1" dirty="0">
                <a:latin typeface="Times New Roman" panose="02020603050405020304" pitchFamily="18" charset="0"/>
                <a:cs typeface="Times New Roman" panose="02020603050405020304" pitchFamily="18" charset="0"/>
              </a:rPr>
            </a:br>
            <a:endParaRPr lang="en-US" sz="2200" b="1" dirty="0">
              <a:latin typeface="Times New Roman" panose="02020603050405020304" pitchFamily="18" charset="0"/>
              <a:cs typeface="Times New Roman" panose="02020603050405020304" pitchFamily="18" charset="0"/>
            </a:endParaRPr>
          </a:p>
        </p:txBody>
      </p:sp>
      <p:sp>
        <p:nvSpPr>
          <p:cNvPr id="2" name="Rectangle 1"/>
          <p:cNvSpPr/>
          <p:nvPr/>
        </p:nvSpPr>
        <p:spPr>
          <a:xfrm>
            <a:off x="9146039" y="6488668"/>
            <a:ext cx="3010761" cy="369332"/>
          </a:xfrm>
          <a:prstGeom prst="rect">
            <a:avLst/>
          </a:prstGeom>
        </p:spPr>
        <p:txBody>
          <a:bodyPr wrap="none">
            <a:spAutoFit/>
          </a:bodyPr>
          <a:lstStyle/>
          <a:p>
            <a:r>
              <a:rPr lang="en-US" i="1" dirty="0">
                <a:latin typeface="Open Sans"/>
              </a:rPr>
              <a:t>BMC Genomics </a:t>
            </a:r>
            <a:r>
              <a:rPr lang="en-US" dirty="0">
                <a:latin typeface="Open Sans"/>
              </a:rPr>
              <a:t>2012 </a:t>
            </a:r>
            <a:r>
              <a:rPr lang="en-US" b="1" dirty="0">
                <a:latin typeface="Open Sans"/>
              </a:rPr>
              <a:t>13</a:t>
            </a:r>
            <a:r>
              <a:rPr lang="en-US" dirty="0">
                <a:latin typeface="Open Sans"/>
              </a:rPr>
              <a:t>:155</a:t>
            </a:r>
            <a:endParaRPr lang="en-US" dirty="0"/>
          </a:p>
        </p:txBody>
      </p:sp>
    </p:spTree>
    <p:extLst>
      <p:ext uri="{BB962C8B-B14F-4D97-AF65-F5344CB8AC3E}">
        <p14:creationId xmlns:p14="http://schemas.microsoft.com/office/powerpoint/2010/main" val="223005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F0D1FF-EC2C-41D4-B57B-909C7C3E28F5}"/>
              </a:ext>
            </a:extLst>
          </p:cNvPr>
          <p:cNvSpPr>
            <a:spLocks noGrp="1"/>
          </p:cNvSpPr>
          <p:nvPr>
            <p:ph type="title"/>
          </p:nvPr>
        </p:nvSpPr>
        <p:spPr>
          <a:xfrm>
            <a:off x="763109" y="524520"/>
            <a:ext cx="10994782" cy="842462"/>
          </a:xfrm>
        </p:spPr>
        <p:txBody>
          <a:bodyPr>
            <a:normAutofit fontScale="90000"/>
          </a:bodyPr>
          <a:lstStyle/>
          <a:p>
            <a:r>
              <a:rPr lang="en-US" sz="2400" b="1" dirty="0">
                <a:latin typeface="Times New Roman" panose="02020603050405020304" pitchFamily="18" charset="0"/>
                <a:cs typeface="Times New Roman" panose="02020603050405020304" pitchFamily="18" charset="0"/>
              </a:rPr>
              <a:t>Aim-2b: </a:t>
            </a:r>
            <a:r>
              <a:rPr lang="en-US" sz="2400" dirty="0">
                <a:latin typeface="Times New Roman" panose="02020603050405020304" pitchFamily="18" charset="0"/>
                <a:cs typeface="Times New Roman" panose="02020603050405020304" pitchFamily="18" charset="0"/>
              </a:rPr>
              <a:t>What is the endogenous role of IFITM12P1 in cellular immunity against virus and/or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in other cellular processes?</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DC9FDE7B-BCB6-4B03-99C9-955FF1E1D984}"/>
              </a:ext>
            </a:extLst>
          </p:cNvPr>
          <p:cNvSpPr txBox="1">
            <a:spLocks/>
          </p:cNvSpPr>
          <p:nvPr/>
        </p:nvSpPr>
        <p:spPr>
          <a:xfrm>
            <a:off x="763109" y="1762193"/>
            <a:ext cx="10994782" cy="994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Times New Roman" panose="02020603050405020304" pitchFamily="18" charset="0"/>
                <a:cs typeface="Times New Roman" panose="02020603050405020304" pitchFamily="18" charset="0"/>
              </a:rPr>
              <a:t>Experiments:</a:t>
            </a:r>
          </a:p>
          <a:p>
            <a:pPr marL="457200" indent="-457200">
              <a:buAutoNum type="alphaUcPeriod"/>
            </a:pPr>
            <a:r>
              <a:rPr lang="en-US" sz="2000" b="1" dirty="0">
                <a:latin typeface="Times New Roman" panose="02020603050405020304" pitchFamily="18" charset="0"/>
                <a:cs typeface="Times New Roman" panose="02020603050405020304" pitchFamily="18" charset="0"/>
              </a:rPr>
              <a:t>Redundant function of IFITMs?</a:t>
            </a: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Knocking out the IFITM12P1 by CRISPR/Cas9 in different cell types and test for mutants     </a:t>
            </a:r>
          </a:p>
          <a:p>
            <a:r>
              <a:rPr lang="en-US" sz="2000" dirty="0">
                <a:latin typeface="Times New Roman" panose="02020603050405020304" pitchFamily="18" charset="0"/>
                <a:cs typeface="Times New Roman" panose="02020603050405020304" pitchFamily="18" charset="0"/>
              </a:rPr>
              <a:t>                 against virus challenge.   </a:t>
            </a:r>
          </a:p>
        </p:txBody>
      </p:sp>
      <p:sp>
        <p:nvSpPr>
          <p:cNvPr id="8" name="Title 1">
            <a:extLst>
              <a:ext uri="{FF2B5EF4-FFF2-40B4-BE49-F238E27FC236}">
                <a16:creationId xmlns:a16="http://schemas.microsoft.com/office/drawing/2014/main" id="{A09D1B6E-4A8C-4781-AD5A-672CCE69E478}"/>
              </a:ext>
            </a:extLst>
          </p:cNvPr>
          <p:cNvSpPr txBox="1">
            <a:spLocks/>
          </p:cNvSpPr>
          <p:nvPr/>
        </p:nvSpPr>
        <p:spPr>
          <a:xfrm>
            <a:off x="763109" y="3152266"/>
            <a:ext cx="10994782" cy="994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Times New Roman" panose="02020603050405020304" pitchFamily="18" charset="0"/>
                <a:cs typeface="Times New Roman" panose="02020603050405020304" pitchFamily="18" charset="0"/>
              </a:rPr>
              <a:t>B.   Inhibiting the expression of IFITMs by anti-sense RNA?</a:t>
            </a: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Co-expression of IFITM3 and IFITM12P1 and check the impact on IFITM3 expression</a:t>
            </a:r>
          </a:p>
        </p:txBody>
      </p:sp>
      <p:sp>
        <p:nvSpPr>
          <p:cNvPr id="10" name="Title 1">
            <a:extLst>
              <a:ext uri="{FF2B5EF4-FFF2-40B4-BE49-F238E27FC236}">
                <a16:creationId xmlns:a16="http://schemas.microsoft.com/office/drawing/2014/main" id="{2A8B5983-870F-4689-8A1C-2575BF80FAF5}"/>
              </a:ext>
            </a:extLst>
          </p:cNvPr>
          <p:cNvSpPr txBox="1">
            <a:spLocks/>
          </p:cNvSpPr>
          <p:nvPr/>
        </p:nvSpPr>
        <p:spPr>
          <a:xfrm>
            <a:off x="763109" y="4385321"/>
            <a:ext cx="10994782" cy="994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lphaUcPeriod" startAt="3"/>
            </a:pPr>
            <a:r>
              <a:rPr lang="en-US" sz="2000" b="1" dirty="0">
                <a:latin typeface="Times New Roman" panose="02020603050405020304" pitchFamily="18" charset="0"/>
                <a:cs typeface="Times New Roman" panose="02020603050405020304" pitchFamily="18" charset="0"/>
              </a:rPr>
              <a:t>Enhancing the expression of IFITMs by binding with the IFIMT3 miRNAs? </a:t>
            </a:r>
          </a:p>
          <a:p>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Expression of IFITM12P1 3’-UTR in Hela cells and explore the expression level of IFITM3</a:t>
            </a:r>
          </a:p>
        </p:txBody>
      </p:sp>
    </p:spTree>
    <p:extLst>
      <p:ext uri="{BB962C8B-B14F-4D97-AF65-F5344CB8AC3E}">
        <p14:creationId xmlns:p14="http://schemas.microsoft.com/office/powerpoint/2010/main" val="7297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52BE76CC-8D8E-47E5-AA17-765A1EFF745C}"/>
              </a:ext>
            </a:extLst>
          </p:cNvPr>
          <p:cNvSpPr txBox="1"/>
          <p:nvPr/>
        </p:nvSpPr>
        <p:spPr>
          <a:xfrm>
            <a:off x="9229856" y="3624054"/>
            <a:ext cx="949075" cy="307777"/>
          </a:xfrm>
          <a:prstGeom prst="rect">
            <a:avLst/>
          </a:prstGeom>
          <a:solidFill>
            <a:schemeClr val="bg1"/>
          </a:solidFill>
        </p:spPr>
        <p:txBody>
          <a:bodyPr wrap="square" rtlCol="0">
            <a:spAutoFit/>
          </a:bodyPr>
          <a:lstStyle/>
          <a:p>
            <a:r>
              <a:rPr lang="en-US" sz="1400" b="1" dirty="0"/>
              <a:t>-1.5 </a:t>
            </a:r>
            <a:r>
              <a:rPr lang="en-US" sz="1400" b="1" dirty="0" err="1"/>
              <a:t>Kb</a:t>
            </a:r>
            <a:endParaRPr lang="en-US" sz="1400" b="1" dirty="0"/>
          </a:p>
        </p:txBody>
      </p:sp>
      <p:sp>
        <p:nvSpPr>
          <p:cNvPr id="2" name="Title 1">
            <a:extLst>
              <a:ext uri="{FF2B5EF4-FFF2-40B4-BE49-F238E27FC236}">
                <a16:creationId xmlns:a16="http://schemas.microsoft.com/office/drawing/2014/main" id="{A603DD4B-34F7-4B3A-A61D-7324590A8F9D}"/>
              </a:ext>
            </a:extLst>
          </p:cNvPr>
          <p:cNvSpPr>
            <a:spLocks noGrp="1"/>
          </p:cNvSpPr>
          <p:nvPr>
            <p:ph type="title"/>
          </p:nvPr>
        </p:nvSpPr>
        <p:spPr>
          <a:xfrm>
            <a:off x="2711880" y="0"/>
            <a:ext cx="6330418" cy="555489"/>
          </a:xfrm>
        </p:spPr>
        <p:txBody>
          <a:bodyPr>
            <a:normAutofit fontScale="90000"/>
          </a:bodyPr>
          <a:lstStyle/>
          <a:p>
            <a:r>
              <a:rPr lang="en-US" sz="2400" b="1" dirty="0">
                <a:latin typeface="Times New Roman" panose="02020603050405020304" pitchFamily="18" charset="0"/>
                <a:cs typeface="Times New Roman" panose="02020603050405020304" pitchFamily="18" charset="0"/>
              </a:rPr>
              <a:t>Knocking-out of IFITMP121 by CRISPR attempt</a:t>
            </a:r>
          </a:p>
        </p:txBody>
      </p:sp>
      <p:cxnSp>
        <p:nvCxnSpPr>
          <p:cNvPr id="8" name="Straight Connector 7">
            <a:extLst>
              <a:ext uri="{FF2B5EF4-FFF2-40B4-BE49-F238E27FC236}">
                <a16:creationId xmlns:a16="http://schemas.microsoft.com/office/drawing/2014/main" id="{791D22CA-1942-48EA-98EC-355DA67C9F2A}"/>
              </a:ext>
            </a:extLst>
          </p:cNvPr>
          <p:cNvCxnSpPr>
            <a:cxnSpLocks/>
          </p:cNvCxnSpPr>
          <p:nvPr/>
        </p:nvCxnSpPr>
        <p:spPr>
          <a:xfrm flipV="1">
            <a:off x="1920707" y="3541358"/>
            <a:ext cx="8183876" cy="622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405B581-FBE7-4343-9256-318688659682}"/>
              </a:ext>
            </a:extLst>
          </p:cNvPr>
          <p:cNvSpPr/>
          <p:nvPr/>
        </p:nvSpPr>
        <p:spPr>
          <a:xfrm>
            <a:off x="6600560" y="3420969"/>
            <a:ext cx="858129" cy="22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645AAA-8D3C-4A11-A6F0-02736FB20443}"/>
              </a:ext>
            </a:extLst>
          </p:cNvPr>
          <p:cNvSpPr/>
          <p:nvPr/>
        </p:nvSpPr>
        <p:spPr>
          <a:xfrm>
            <a:off x="7456339" y="3420969"/>
            <a:ext cx="607255" cy="2250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D8086B-681F-4328-9C81-C107944AC750}"/>
              </a:ext>
            </a:extLst>
          </p:cNvPr>
          <p:cNvSpPr txBox="1"/>
          <p:nvPr/>
        </p:nvSpPr>
        <p:spPr>
          <a:xfrm>
            <a:off x="8108323" y="3362440"/>
            <a:ext cx="949075" cy="307777"/>
          </a:xfrm>
          <a:prstGeom prst="rect">
            <a:avLst/>
          </a:prstGeom>
          <a:solidFill>
            <a:schemeClr val="bg1"/>
          </a:solidFill>
        </p:spPr>
        <p:txBody>
          <a:bodyPr wrap="square" rtlCol="0">
            <a:spAutoFit/>
          </a:bodyPr>
          <a:lstStyle/>
          <a:p>
            <a:r>
              <a:rPr lang="en-US" sz="1400" b="1" dirty="0"/>
              <a:t>AAAAAAA</a:t>
            </a:r>
          </a:p>
        </p:txBody>
      </p:sp>
      <p:cxnSp>
        <p:nvCxnSpPr>
          <p:cNvPr id="16" name="Straight Connector 15">
            <a:extLst>
              <a:ext uri="{FF2B5EF4-FFF2-40B4-BE49-F238E27FC236}">
                <a16:creationId xmlns:a16="http://schemas.microsoft.com/office/drawing/2014/main" id="{5461161C-B75B-4D19-B4AD-FEDB81B9D836}"/>
              </a:ext>
            </a:extLst>
          </p:cNvPr>
          <p:cNvCxnSpPr/>
          <p:nvPr/>
        </p:nvCxnSpPr>
        <p:spPr>
          <a:xfrm>
            <a:off x="6612284" y="3181818"/>
            <a:ext cx="0" cy="23915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6CA581-B9C6-45C5-A751-E71487AA0CDB}"/>
              </a:ext>
            </a:extLst>
          </p:cNvPr>
          <p:cNvSpPr txBox="1"/>
          <p:nvPr/>
        </p:nvSpPr>
        <p:spPr>
          <a:xfrm>
            <a:off x="6449176" y="2856475"/>
            <a:ext cx="561116" cy="369332"/>
          </a:xfrm>
          <a:prstGeom prst="rect">
            <a:avLst/>
          </a:prstGeom>
          <a:noFill/>
        </p:spPr>
        <p:txBody>
          <a:bodyPr wrap="none" rtlCol="0">
            <a:spAutoFit/>
          </a:bodyPr>
          <a:lstStyle/>
          <a:p>
            <a:r>
              <a:rPr lang="en-US" b="1" dirty="0"/>
              <a:t>ATG</a:t>
            </a:r>
          </a:p>
        </p:txBody>
      </p:sp>
      <p:sp>
        <p:nvSpPr>
          <p:cNvPr id="19" name="TextBox 18">
            <a:extLst>
              <a:ext uri="{FF2B5EF4-FFF2-40B4-BE49-F238E27FC236}">
                <a16:creationId xmlns:a16="http://schemas.microsoft.com/office/drawing/2014/main" id="{C2B5B3B3-31EC-45F3-8FF7-60CC93C65EFE}"/>
              </a:ext>
            </a:extLst>
          </p:cNvPr>
          <p:cNvSpPr txBox="1"/>
          <p:nvPr/>
        </p:nvSpPr>
        <p:spPr>
          <a:xfrm>
            <a:off x="641539" y="3162385"/>
            <a:ext cx="1495922"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IFITM12P1</a:t>
            </a:r>
          </a:p>
          <a:p>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Chr</a:t>
            </a:r>
            <a:r>
              <a:rPr lang="en-US" sz="2000" b="1" dirty="0">
                <a:latin typeface="Times New Roman" panose="02020603050405020304" pitchFamily="18" charset="0"/>
                <a:cs typeface="Times New Roman" panose="02020603050405020304" pitchFamily="18" charset="0"/>
              </a:rPr>
              <a:t> 12)</a:t>
            </a:r>
          </a:p>
        </p:txBody>
      </p:sp>
      <p:sp>
        <p:nvSpPr>
          <p:cNvPr id="22" name="Rectangle 21">
            <a:extLst>
              <a:ext uri="{FF2B5EF4-FFF2-40B4-BE49-F238E27FC236}">
                <a16:creationId xmlns:a16="http://schemas.microsoft.com/office/drawing/2014/main" id="{DBB89CB9-0493-4B29-8489-ED3B59299805}"/>
              </a:ext>
            </a:extLst>
          </p:cNvPr>
          <p:cNvSpPr/>
          <p:nvPr/>
        </p:nvSpPr>
        <p:spPr>
          <a:xfrm>
            <a:off x="6194190" y="3402430"/>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FA60E8-91E2-4B7A-AA79-286C67EBD563}"/>
              </a:ext>
            </a:extLst>
          </p:cNvPr>
          <p:cNvSpPr/>
          <p:nvPr/>
        </p:nvSpPr>
        <p:spPr>
          <a:xfrm>
            <a:off x="2073263" y="3409452"/>
            <a:ext cx="4068334" cy="23658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635896-8292-425D-8BF9-315E9B6477CA}"/>
              </a:ext>
            </a:extLst>
          </p:cNvPr>
          <p:cNvSpPr/>
          <p:nvPr/>
        </p:nvSpPr>
        <p:spPr>
          <a:xfrm>
            <a:off x="5796702" y="3409452"/>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7BF9D76-B5A9-407C-9CFE-17384797FE5A}"/>
              </a:ext>
            </a:extLst>
          </p:cNvPr>
          <p:cNvSpPr/>
          <p:nvPr/>
        </p:nvSpPr>
        <p:spPr>
          <a:xfrm>
            <a:off x="4623276" y="3409451"/>
            <a:ext cx="304224" cy="23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7E022A0-745B-4DAE-B68E-888C7FA54769}"/>
              </a:ext>
            </a:extLst>
          </p:cNvPr>
          <p:cNvSpPr txBox="1"/>
          <p:nvPr/>
        </p:nvSpPr>
        <p:spPr>
          <a:xfrm>
            <a:off x="2676717" y="3348844"/>
            <a:ext cx="1479892" cy="369332"/>
          </a:xfrm>
          <a:prstGeom prst="rect">
            <a:avLst/>
          </a:prstGeom>
          <a:noFill/>
        </p:spPr>
        <p:txBody>
          <a:bodyPr wrap="none" rtlCol="0">
            <a:spAutoFit/>
          </a:bodyPr>
          <a:lstStyle/>
          <a:p>
            <a:r>
              <a:rPr lang="en-US" b="1" dirty="0">
                <a:solidFill>
                  <a:schemeClr val="bg1"/>
                </a:solidFill>
              </a:rPr>
              <a:t>LINE1/L1MC4</a:t>
            </a:r>
          </a:p>
        </p:txBody>
      </p:sp>
      <p:cxnSp>
        <p:nvCxnSpPr>
          <p:cNvPr id="11" name="Straight Connector 10">
            <a:extLst>
              <a:ext uri="{FF2B5EF4-FFF2-40B4-BE49-F238E27FC236}">
                <a16:creationId xmlns:a16="http://schemas.microsoft.com/office/drawing/2014/main" id="{64E0C34D-D220-4557-977A-04D652D9579D}"/>
              </a:ext>
            </a:extLst>
          </p:cNvPr>
          <p:cNvCxnSpPr>
            <a:cxnSpLocks/>
          </p:cNvCxnSpPr>
          <p:nvPr/>
        </p:nvCxnSpPr>
        <p:spPr>
          <a:xfrm flipH="1">
            <a:off x="9109787" y="3418382"/>
            <a:ext cx="70616" cy="220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088B8E0-47A6-40FC-9B7B-98A9FA1AA232}"/>
              </a:ext>
            </a:extLst>
          </p:cNvPr>
          <p:cNvCxnSpPr>
            <a:cxnSpLocks/>
          </p:cNvCxnSpPr>
          <p:nvPr/>
        </p:nvCxnSpPr>
        <p:spPr>
          <a:xfrm flipH="1">
            <a:off x="9172245" y="3417598"/>
            <a:ext cx="70616" cy="220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8EF92B6-5E2D-4DCA-8A7C-D5A1DBF53B5A}"/>
              </a:ext>
            </a:extLst>
          </p:cNvPr>
          <p:cNvSpPr/>
          <p:nvPr/>
        </p:nvSpPr>
        <p:spPr>
          <a:xfrm>
            <a:off x="9407355" y="3423065"/>
            <a:ext cx="304224" cy="23658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D0DE1B5F-E077-45A8-9668-05C016A650A8}"/>
              </a:ext>
            </a:extLst>
          </p:cNvPr>
          <p:cNvSpPr txBox="1">
            <a:spLocks/>
          </p:cNvSpPr>
          <p:nvPr/>
        </p:nvSpPr>
        <p:spPr>
          <a:xfrm>
            <a:off x="790818" y="1000313"/>
            <a:ext cx="10994782" cy="9948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Times New Roman" panose="02020603050405020304" pitchFamily="18" charset="0"/>
                <a:cs typeface="Times New Roman" panose="02020603050405020304" pitchFamily="18" charset="0"/>
              </a:rPr>
              <a:t>Experimental progress:</a:t>
            </a:r>
          </a:p>
          <a:p>
            <a:r>
              <a:rPr lang="en-US" sz="2000" dirty="0">
                <a:latin typeface="Times New Roman" panose="02020603050405020304" pitchFamily="18" charset="0"/>
                <a:cs typeface="Times New Roman" panose="02020603050405020304" pitchFamily="18" charset="0"/>
              </a:rPr>
              <a:t>                -Made stable 293T cells and Hela cells expressing Cas9 protein.</a:t>
            </a:r>
          </a:p>
        </p:txBody>
      </p:sp>
      <p:cxnSp>
        <p:nvCxnSpPr>
          <p:cNvPr id="4" name="Straight Arrow Connector 3">
            <a:extLst>
              <a:ext uri="{FF2B5EF4-FFF2-40B4-BE49-F238E27FC236}">
                <a16:creationId xmlns:a16="http://schemas.microsoft.com/office/drawing/2014/main" id="{CB2D9CC4-BC7C-458E-A5DF-3E5A8E01B55F}"/>
              </a:ext>
            </a:extLst>
          </p:cNvPr>
          <p:cNvCxnSpPr>
            <a:cxnSpLocks/>
          </p:cNvCxnSpPr>
          <p:nvPr/>
        </p:nvCxnSpPr>
        <p:spPr>
          <a:xfrm>
            <a:off x="6484741" y="2657790"/>
            <a:ext cx="8833" cy="64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99E910-F79F-4BA2-9FED-89C3CDC86480}"/>
              </a:ext>
            </a:extLst>
          </p:cNvPr>
          <p:cNvCxnSpPr>
            <a:cxnSpLocks/>
          </p:cNvCxnSpPr>
          <p:nvPr/>
        </p:nvCxnSpPr>
        <p:spPr>
          <a:xfrm>
            <a:off x="6955527" y="2563693"/>
            <a:ext cx="79320" cy="758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3F69B88-D5A8-4D14-B804-1A9DBA5F04E4}"/>
              </a:ext>
            </a:extLst>
          </p:cNvPr>
          <p:cNvCxnSpPr>
            <a:cxnSpLocks/>
          </p:cNvCxnSpPr>
          <p:nvPr/>
        </p:nvCxnSpPr>
        <p:spPr>
          <a:xfrm>
            <a:off x="7759966" y="2657790"/>
            <a:ext cx="522482" cy="61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3AB32C3-EFD7-4914-AD5F-3EA49338AA5E}"/>
              </a:ext>
            </a:extLst>
          </p:cNvPr>
          <p:cNvSpPr txBox="1"/>
          <p:nvPr/>
        </p:nvSpPr>
        <p:spPr>
          <a:xfrm>
            <a:off x="6362205" y="2257680"/>
            <a:ext cx="1887312"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gRNA positions</a:t>
            </a:r>
          </a:p>
        </p:txBody>
      </p:sp>
    </p:spTree>
    <p:extLst>
      <p:ext uri="{BB962C8B-B14F-4D97-AF65-F5344CB8AC3E}">
        <p14:creationId xmlns:p14="http://schemas.microsoft.com/office/powerpoint/2010/main" val="391505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36" grpId="0" animBg="1"/>
      <p:bldP spid="39"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A946ED-90CA-44AF-954A-CBBBC5B58F52}"/>
              </a:ext>
            </a:extLst>
          </p:cNvPr>
          <p:cNvSpPr>
            <a:spLocks noGrp="1"/>
          </p:cNvSpPr>
          <p:nvPr>
            <p:ph type="title"/>
          </p:nvPr>
        </p:nvSpPr>
        <p:spPr>
          <a:xfrm>
            <a:off x="5168751" y="2438399"/>
            <a:ext cx="2007903" cy="555489"/>
          </a:xfrm>
        </p:spPr>
        <p:txBody>
          <a:bodyPr>
            <a:noAutofit/>
          </a:bodyPr>
          <a:lstStyle/>
          <a:p>
            <a:r>
              <a:rPr lang="en-US" b="1"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195531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90442" y="102860"/>
            <a:ext cx="7566722"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Role of IFITMs in Various Cellular Processes</a:t>
            </a:r>
          </a:p>
        </p:txBody>
      </p:sp>
      <p:pic>
        <p:nvPicPr>
          <p:cNvPr id="1026" name="Picture 2" descr="An external file that holds a picture, illustration, etc.&#10;Object name is 12977_2017_377_Fig2_HTML.jpg">
            <a:extLst>
              <a:ext uri="{FF2B5EF4-FFF2-40B4-BE49-F238E27FC236}">
                <a16:creationId xmlns:a16="http://schemas.microsoft.com/office/drawing/2014/main" id="{20CBB9C3-D4F1-4F22-B30A-9AE3392E7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15" y="1065052"/>
            <a:ext cx="8646851" cy="52701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343BC0-B9F4-4B27-A71E-98B8270E72F6}"/>
              </a:ext>
            </a:extLst>
          </p:cNvPr>
          <p:cNvSpPr/>
          <p:nvPr/>
        </p:nvSpPr>
        <p:spPr>
          <a:xfrm>
            <a:off x="8512455" y="6550223"/>
            <a:ext cx="2627129"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Scarlett et al, Retrovirology 2017 </a:t>
            </a:r>
            <a:endParaRPr lang="en-US" sz="1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6462BE6-7F8F-4A48-90F8-CBD091B1FA9F}"/>
              </a:ext>
            </a:extLst>
          </p:cNvPr>
          <p:cNvSpPr txBox="1"/>
          <p:nvPr/>
        </p:nvSpPr>
        <p:spPr>
          <a:xfrm>
            <a:off x="95048" y="1065052"/>
            <a:ext cx="3507307" cy="2308324"/>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Involved in</a:t>
            </a:r>
          </a:p>
          <a:p>
            <a:r>
              <a:rPr lang="en-US" dirty="0">
                <a:latin typeface="Times New Roman" panose="02020603050405020304" pitchFamily="18" charset="0"/>
                <a:cs typeface="Times New Roman" panose="02020603050405020304" pitchFamily="18" charset="0"/>
              </a:rPr>
              <a:t>A. Virus Restriction (IFITM1, 2, 3)</a:t>
            </a:r>
          </a:p>
          <a:p>
            <a:r>
              <a:rPr lang="en-US" dirty="0">
                <a:latin typeface="Times New Roman" panose="02020603050405020304" pitchFamily="18" charset="0"/>
                <a:cs typeface="Times New Roman" panose="02020603050405020304" pitchFamily="18" charset="0"/>
              </a:rPr>
              <a:t>B. Cell Adhesion</a:t>
            </a:r>
          </a:p>
          <a:p>
            <a:r>
              <a:rPr lang="en-US" dirty="0">
                <a:latin typeface="Times New Roman" panose="02020603050405020304" pitchFamily="18" charset="0"/>
                <a:cs typeface="Times New Roman" panose="02020603050405020304" pitchFamily="18" charset="0"/>
              </a:rPr>
              <a:t>C. Anti-Proliferation</a:t>
            </a:r>
          </a:p>
          <a:p>
            <a:r>
              <a:rPr lang="en-US" dirty="0">
                <a:latin typeface="Times New Roman" panose="02020603050405020304" pitchFamily="18" charset="0"/>
                <a:cs typeface="Times New Roman" panose="02020603050405020304" pitchFamily="18" charset="0"/>
              </a:rPr>
              <a:t>D. Tumor Suppression</a:t>
            </a:r>
          </a:p>
          <a:p>
            <a:r>
              <a:rPr lang="en-US" dirty="0">
                <a:latin typeface="Times New Roman" panose="02020603050405020304" pitchFamily="18" charset="0"/>
                <a:cs typeface="Times New Roman" panose="02020603050405020304" pitchFamily="18" charset="0"/>
              </a:rPr>
              <a:t>E. Germ cell and embryo </a:t>
            </a:r>
          </a:p>
          <a:p>
            <a:r>
              <a:rPr lang="en-US" dirty="0">
                <a:latin typeface="Times New Roman" panose="02020603050405020304" pitchFamily="18" charset="0"/>
                <a:cs typeface="Times New Roman" panose="02020603050405020304" pitchFamily="18" charset="0"/>
              </a:rPr>
              <a:t>    development</a:t>
            </a:r>
          </a:p>
          <a:p>
            <a:pPr marL="342900" indent="-342900">
              <a:buAutoNum type="alphaUcPeriod"/>
            </a:pP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A427F99-2AC6-45DF-A5FA-00038F7F0632}"/>
              </a:ext>
            </a:extLst>
          </p:cNvPr>
          <p:cNvSpPr/>
          <p:nvPr/>
        </p:nvSpPr>
        <p:spPr>
          <a:xfrm>
            <a:off x="6564046" y="3109508"/>
            <a:ext cx="609828" cy="275208"/>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44F72EB-6B90-43FB-8C10-C0FA85F8FCDC}"/>
              </a:ext>
            </a:extLst>
          </p:cNvPr>
          <p:cNvSpPr/>
          <p:nvPr/>
        </p:nvSpPr>
        <p:spPr>
          <a:xfrm>
            <a:off x="4074846" y="4213253"/>
            <a:ext cx="1115990" cy="275208"/>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822A864-B73B-48A5-BC10-840B702BF982}"/>
              </a:ext>
            </a:extLst>
          </p:cNvPr>
          <p:cNvSpPr/>
          <p:nvPr/>
        </p:nvSpPr>
        <p:spPr>
          <a:xfrm>
            <a:off x="9999168" y="3424927"/>
            <a:ext cx="1426213" cy="275208"/>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74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4C225B-7208-4244-AE1A-59377649109A}"/>
              </a:ext>
            </a:extLst>
          </p:cNvPr>
          <p:cNvSpPr/>
          <p:nvPr/>
        </p:nvSpPr>
        <p:spPr>
          <a:xfrm>
            <a:off x="2990442" y="102860"/>
            <a:ext cx="7307109"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Recurrent Duplication of IFITM3 in Primates</a:t>
            </a:r>
          </a:p>
        </p:txBody>
      </p:sp>
      <p:sp>
        <p:nvSpPr>
          <p:cNvPr id="7" name="Rectangle 6">
            <a:extLst>
              <a:ext uri="{FF2B5EF4-FFF2-40B4-BE49-F238E27FC236}">
                <a16:creationId xmlns:a16="http://schemas.microsoft.com/office/drawing/2014/main" id="{6239672D-43C7-42CE-8289-A1491E65FC18}"/>
              </a:ext>
            </a:extLst>
          </p:cNvPr>
          <p:cNvSpPr/>
          <p:nvPr/>
        </p:nvSpPr>
        <p:spPr>
          <a:xfrm>
            <a:off x="8516645" y="6519446"/>
            <a:ext cx="3338003" cy="338554"/>
          </a:xfrm>
          <a:prstGeom prst="rect">
            <a:avLst/>
          </a:prstGeom>
          <a:solidFill>
            <a:schemeClr val="bg1"/>
          </a:solidFill>
        </p:spPr>
        <p:txBody>
          <a:bodyPr wrap="square">
            <a:spAutoFit/>
          </a:bodyPr>
          <a:lstStyle/>
          <a:p>
            <a:r>
              <a:rPr lang="en-US" sz="1600" i="1" dirty="0">
                <a:latin typeface="Times New Roman" panose="02020603050405020304" pitchFamily="18" charset="0"/>
                <a:cs typeface="Times New Roman" panose="02020603050405020304" pitchFamily="18" charset="0"/>
              </a:rPr>
              <a:t>Compton et al, EMBO </a:t>
            </a:r>
            <a:r>
              <a:rPr lang="en-US" sz="1600" i="1">
                <a:latin typeface="Times New Roman" panose="02020603050405020304" pitchFamily="18" charset="0"/>
                <a:cs typeface="Times New Roman" panose="02020603050405020304" pitchFamily="18" charset="0"/>
              </a:rPr>
              <a:t>Reports 2016 </a:t>
            </a:r>
            <a:endParaRPr lang="en-US" sz="16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15AF98C6-3AAF-4456-9E1C-F538C83DC174}"/>
              </a:ext>
            </a:extLst>
          </p:cNvPr>
          <p:cNvGrpSpPr/>
          <p:nvPr/>
        </p:nvGrpSpPr>
        <p:grpSpPr>
          <a:xfrm>
            <a:off x="2184754" y="994761"/>
            <a:ext cx="7182033" cy="4913070"/>
            <a:chOff x="2373298" y="626080"/>
            <a:chExt cx="7534182" cy="5624404"/>
          </a:xfrm>
        </p:grpSpPr>
        <p:pic>
          <p:nvPicPr>
            <p:cNvPr id="6" name="Picture 5">
              <a:extLst>
                <a:ext uri="{FF2B5EF4-FFF2-40B4-BE49-F238E27FC236}">
                  <a16:creationId xmlns:a16="http://schemas.microsoft.com/office/drawing/2014/main" id="{E37A775F-6EBC-499B-A5C9-AD6B4E49F25B}"/>
                </a:ext>
              </a:extLst>
            </p:cNvPr>
            <p:cNvPicPr>
              <a:picLocks noChangeAspect="1"/>
            </p:cNvPicPr>
            <p:nvPr/>
          </p:nvPicPr>
          <p:blipFill>
            <a:blip r:embed="rId2"/>
            <a:stretch>
              <a:fillRect/>
            </a:stretch>
          </p:blipFill>
          <p:spPr>
            <a:xfrm>
              <a:off x="2373298" y="767314"/>
              <a:ext cx="7534182" cy="5483170"/>
            </a:xfrm>
            <a:prstGeom prst="rect">
              <a:avLst/>
            </a:prstGeom>
          </p:spPr>
        </p:pic>
        <p:sp>
          <p:nvSpPr>
            <p:cNvPr id="2" name="Rectangle 1">
              <a:extLst>
                <a:ext uri="{FF2B5EF4-FFF2-40B4-BE49-F238E27FC236}">
                  <a16:creationId xmlns:a16="http://schemas.microsoft.com/office/drawing/2014/main" id="{83957706-312F-4B47-A5A3-B13DC4C0E5D4}"/>
                </a:ext>
              </a:extLst>
            </p:cNvPr>
            <p:cNvSpPr/>
            <p:nvPr/>
          </p:nvSpPr>
          <p:spPr>
            <a:xfrm>
              <a:off x="4323425" y="626080"/>
              <a:ext cx="1438183" cy="4569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0570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D3D87D1-167E-4015-A900-DA9CD11B03D9}"/>
              </a:ext>
            </a:extLst>
          </p:cNvPr>
          <p:cNvGrpSpPr/>
          <p:nvPr/>
        </p:nvGrpSpPr>
        <p:grpSpPr>
          <a:xfrm>
            <a:off x="3178690" y="3264979"/>
            <a:ext cx="2379814" cy="438507"/>
            <a:chOff x="741988" y="692725"/>
            <a:chExt cx="2712412" cy="499792"/>
          </a:xfrm>
        </p:grpSpPr>
        <p:grpSp>
          <p:nvGrpSpPr>
            <p:cNvPr id="13" name="Group 12">
              <a:extLst>
                <a:ext uri="{FF2B5EF4-FFF2-40B4-BE49-F238E27FC236}">
                  <a16:creationId xmlns:a16="http://schemas.microsoft.com/office/drawing/2014/main" id="{E94D6059-8479-41C0-ABBF-9381E5500BD3}"/>
                </a:ext>
              </a:extLst>
            </p:cNvPr>
            <p:cNvGrpSpPr/>
            <p:nvPr/>
          </p:nvGrpSpPr>
          <p:grpSpPr>
            <a:xfrm>
              <a:off x="1317721" y="692725"/>
              <a:ext cx="360218" cy="378691"/>
              <a:chOff x="4729018" y="2244436"/>
              <a:chExt cx="387927" cy="221673"/>
            </a:xfrm>
          </p:grpSpPr>
          <p:cxnSp>
            <p:nvCxnSpPr>
              <p:cNvPr id="10" name="Straight Arrow Connector 9">
                <a:extLst>
                  <a:ext uri="{FF2B5EF4-FFF2-40B4-BE49-F238E27FC236}">
                    <a16:creationId xmlns:a16="http://schemas.microsoft.com/office/drawing/2014/main" id="{0836A19E-9267-431A-8E55-9AB27F0266FA}"/>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A26B94-AC2E-4C77-BDB4-78F93C470503}"/>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F7947092-10DA-4DC7-962A-13DECED2B024}"/>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Rectangle 3">
              <a:extLst>
                <a:ext uri="{FF2B5EF4-FFF2-40B4-BE49-F238E27FC236}">
                  <a16:creationId xmlns:a16="http://schemas.microsoft.com/office/drawing/2014/main" id="{E435D643-C2FF-4B59-9361-5C354315D586}"/>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Rectangle 4">
              <a:extLst>
                <a:ext uri="{FF2B5EF4-FFF2-40B4-BE49-F238E27FC236}">
                  <a16:creationId xmlns:a16="http://schemas.microsoft.com/office/drawing/2014/main" id="{8BF60C27-BAE3-408C-B0CA-D173B6F35353}"/>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6">
              <a:extLst>
                <a:ext uri="{FF2B5EF4-FFF2-40B4-BE49-F238E27FC236}">
                  <a16:creationId xmlns:a16="http://schemas.microsoft.com/office/drawing/2014/main" id="{84DBFEAA-5F42-43C8-ACF4-94BD6C3086D9}"/>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D7C275E0-B8D6-4D50-8E49-621759C87AC9}"/>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25" name="Straight Connector 24">
            <a:extLst>
              <a:ext uri="{FF2B5EF4-FFF2-40B4-BE49-F238E27FC236}">
                <a16:creationId xmlns:a16="http://schemas.microsoft.com/office/drawing/2014/main" id="{A4DC6220-971B-47FB-95CA-EB3AB452F35D}"/>
              </a:ext>
            </a:extLst>
          </p:cNvPr>
          <p:cNvCxnSpPr>
            <a:cxnSpLocks/>
          </p:cNvCxnSpPr>
          <p:nvPr/>
        </p:nvCxnSpPr>
        <p:spPr>
          <a:xfrm>
            <a:off x="3354494" y="3024611"/>
            <a:ext cx="182279" cy="480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E9A3D2-95FD-4B3D-AA81-88CB14A49056}"/>
              </a:ext>
            </a:extLst>
          </p:cNvPr>
          <p:cNvCxnSpPr>
            <a:cxnSpLocks/>
          </p:cNvCxnSpPr>
          <p:nvPr/>
        </p:nvCxnSpPr>
        <p:spPr>
          <a:xfrm flipH="1">
            <a:off x="3371882" y="3000211"/>
            <a:ext cx="164892" cy="505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0F94BD5-1E8C-43F4-A8D5-1331C6E55343}"/>
              </a:ext>
            </a:extLst>
          </p:cNvPr>
          <p:cNvGrpSpPr/>
          <p:nvPr/>
        </p:nvGrpSpPr>
        <p:grpSpPr>
          <a:xfrm>
            <a:off x="1611956" y="4275749"/>
            <a:ext cx="4272218" cy="438507"/>
            <a:chOff x="1136072" y="4414005"/>
            <a:chExt cx="4869294" cy="499792"/>
          </a:xfrm>
        </p:grpSpPr>
        <p:grpSp>
          <p:nvGrpSpPr>
            <p:cNvPr id="47" name="Group 46">
              <a:extLst>
                <a:ext uri="{FF2B5EF4-FFF2-40B4-BE49-F238E27FC236}">
                  <a16:creationId xmlns:a16="http://schemas.microsoft.com/office/drawing/2014/main" id="{0C78FCCD-7708-475E-972E-1D9D294BCE4D}"/>
                </a:ext>
              </a:extLst>
            </p:cNvPr>
            <p:cNvGrpSpPr/>
            <p:nvPr/>
          </p:nvGrpSpPr>
          <p:grpSpPr>
            <a:xfrm>
              <a:off x="3292954" y="4414005"/>
              <a:ext cx="2712412" cy="499792"/>
              <a:chOff x="741988" y="692725"/>
              <a:chExt cx="2712412" cy="499792"/>
            </a:xfrm>
          </p:grpSpPr>
          <p:grpSp>
            <p:nvGrpSpPr>
              <p:cNvPr id="48" name="Group 47">
                <a:extLst>
                  <a:ext uri="{FF2B5EF4-FFF2-40B4-BE49-F238E27FC236}">
                    <a16:creationId xmlns:a16="http://schemas.microsoft.com/office/drawing/2014/main" id="{35C283E5-96C2-480B-9E8B-CA791880E502}"/>
                  </a:ext>
                </a:extLst>
              </p:cNvPr>
              <p:cNvGrpSpPr/>
              <p:nvPr/>
            </p:nvGrpSpPr>
            <p:grpSpPr>
              <a:xfrm>
                <a:off x="1317721" y="692725"/>
                <a:ext cx="360218" cy="378691"/>
                <a:chOff x="4729018" y="2244436"/>
                <a:chExt cx="387927" cy="221673"/>
              </a:xfrm>
            </p:grpSpPr>
            <p:cxnSp>
              <p:nvCxnSpPr>
                <p:cNvPr id="54" name="Straight Arrow Connector 53">
                  <a:extLst>
                    <a:ext uri="{FF2B5EF4-FFF2-40B4-BE49-F238E27FC236}">
                      <a16:creationId xmlns:a16="http://schemas.microsoft.com/office/drawing/2014/main" id="{CD910415-5530-4D68-BF89-7F812B57903F}"/>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CD44474-7C66-4AC3-8243-54E9901B4960}"/>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2FD0CBD4-B76D-4CFE-8B3C-1B90B3FE8A43}"/>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ectangle 49">
                <a:extLst>
                  <a:ext uri="{FF2B5EF4-FFF2-40B4-BE49-F238E27FC236}">
                    <a16:creationId xmlns:a16="http://schemas.microsoft.com/office/drawing/2014/main" id="{F78FB703-E354-493F-BC81-59298B023121}"/>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ectangle 50">
                <a:extLst>
                  <a:ext uri="{FF2B5EF4-FFF2-40B4-BE49-F238E27FC236}">
                    <a16:creationId xmlns:a16="http://schemas.microsoft.com/office/drawing/2014/main" id="{E4A81367-12F2-4EB4-BF1D-C7A1AE3EC978}"/>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Rectangle 51">
                <a:extLst>
                  <a:ext uri="{FF2B5EF4-FFF2-40B4-BE49-F238E27FC236}">
                    <a16:creationId xmlns:a16="http://schemas.microsoft.com/office/drawing/2014/main" id="{9168E0A6-FD29-4CA8-8059-E87745575D6C}"/>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ectangle 52">
                <a:extLst>
                  <a:ext uri="{FF2B5EF4-FFF2-40B4-BE49-F238E27FC236}">
                    <a16:creationId xmlns:a16="http://schemas.microsoft.com/office/drawing/2014/main" id="{7E27580C-3216-4D80-9E05-1CA55294061C}"/>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9" name="Group 28">
              <a:extLst>
                <a:ext uri="{FF2B5EF4-FFF2-40B4-BE49-F238E27FC236}">
                  <a16:creationId xmlns:a16="http://schemas.microsoft.com/office/drawing/2014/main" id="{D3F074E6-D702-4080-B20A-069B0813A244}"/>
                </a:ext>
              </a:extLst>
            </p:cNvPr>
            <p:cNvGrpSpPr/>
            <p:nvPr/>
          </p:nvGrpSpPr>
          <p:grpSpPr>
            <a:xfrm>
              <a:off x="1136072" y="4414005"/>
              <a:ext cx="2712412" cy="499792"/>
              <a:chOff x="741988" y="692725"/>
              <a:chExt cx="2712412" cy="499792"/>
            </a:xfrm>
          </p:grpSpPr>
          <p:grpSp>
            <p:nvGrpSpPr>
              <p:cNvPr id="30" name="Group 29">
                <a:extLst>
                  <a:ext uri="{FF2B5EF4-FFF2-40B4-BE49-F238E27FC236}">
                    <a16:creationId xmlns:a16="http://schemas.microsoft.com/office/drawing/2014/main" id="{C61F2467-EE44-469E-90BC-7029B0F0CF21}"/>
                  </a:ext>
                </a:extLst>
              </p:cNvPr>
              <p:cNvGrpSpPr/>
              <p:nvPr/>
            </p:nvGrpSpPr>
            <p:grpSpPr>
              <a:xfrm>
                <a:off x="1317721" y="692725"/>
                <a:ext cx="360218" cy="378691"/>
                <a:chOff x="4729018" y="2244436"/>
                <a:chExt cx="387927" cy="221673"/>
              </a:xfrm>
            </p:grpSpPr>
            <p:cxnSp>
              <p:nvCxnSpPr>
                <p:cNvPr id="36" name="Straight Arrow Connector 35">
                  <a:extLst>
                    <a:ext uri="{FF2B5EF4-FFF2-40B4-BE49-F238E27FC236}">
                      <a16:creationId xmlns:a16="http://schemas.microsoft.com/office/drawing/2014/main" id="{5EABC52E-8432-4D7D-A4E7-590F2B0919C7}"/>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D83324-009E-47E6-BDE8-CCFE1215DB1F}"/>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505DF02-1717-40A5-AECF-E75E1F26CC56}"/>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0421A0F6-AC44-462B-B7C4-F899550F9749}"/>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9CAAC3E9-8612-4E77-9A93-9EB1B2DE84AC}"/>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511FFCD5-BCA7-4E0F-B253-760B00E32E04}"/>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4EB1E2DD-E5FF-465E-B344-BF6E615A0B82}"/>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38" name="Group 37">
            <a:extLst>
              <a:ext uri="{FF2B5EF4-FFF2-40B4-BE49-F238E27FC236}">
                <a16:creationId xmlns:a16="http://schemas.microsoft.com/office/drawing/2014/main" id="{DA40508F-759E-47AC-9F55-A5CAF43F7E4B}"/>
              </a:ext>
            </a:extLst>
          </p:cNvPr>
          <p:cNvGrpSpPr/>
          <p:nvPr/>
        </p:nvGrpSpPr>
        <p:grpSpPr>
          <a:xfrm>
            <a:off x="1346156" y="2642088"/>
            <a:ext cx="2379814" cy="438507"/>
            <a:chOff x="741988" y="692725"/>
            <a:chExt cx="2712412" cy="499792"/>
          </a:xfrm>
        </p:grpSpPr>
        <p:grpSp>
          <p:nvGrpSpPr>
            <p:cNvPr id="39" name="Group 38">
              <a:extLst>
                <a:ext uri="{FF2B5EF4-FFF2-40B4-BE49-F238E27FC236}">
                  <a16:creationId xmlns:a16="http://schemas.microsoft.com/office/drawing/2014/main" id="{D1827923-5E95-4897-A8F8-8A31E0DD13CB}"/>
                </a:ext>
              </a:extLst>
            </p:cNvPr>
            <p:cNvGrpSpPr/>
            <p:nvPr/>
          </p:nvGrpSpPr>
          <p:grpSpPr>
            <a:xfrm>
              <a:off x="1317721" y="692725"/>
              <a:ext cx="360218" cy="378691"/>
              <a:chOff x="4729018" y="2244436"/>
              <a:chExt cx="387927" cy="221673"/>
            </a:xfrm>
          </p:grpSpPr>
          <p:cxnSp>
            <p:nvCxnSpPr>
              <p:cNvPr id="45" name="Straight Arrow Connector 44">
                <a:extLst>
                  <a:ext uri="{FF2B5EF4-FFF2-40B4-BE49-F238E27FC236}">
                    <a16:creationId xmlns:a16="http://schemas.microsoft.com/office/drawing/2014/main" id="{6FAC360D-CD64-4932-ACE8-40F7FDD88BCA}"/>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6A21902-B963-4944-9E39-F0707676A70A}"/>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522FB5E2-A92F-4A2C-B0D2-42DC971ACDFB}"/>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a:extLst>
                <a:ext uri="{FF2B5EF4-FFF2-40B4-BE49-F238E27FC236}">
                  <a16:creationId xmlns:a16="http://schemas.microsoft.com/office/drawing/2014/main" id="{72EF2C28-991B-4A57-B3B2-E97C868960C6}"/>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EE75CC21-7AAA-4788-BB85-1AAE64245E70}"/>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42">
              <a:extLst>
                <a:ext uri="{FF2B5EF4-FFF2-40B4-BE49-F238E27FC236}">
                  <a16:creationId xmlns:a16="http://schemas.microsoft.com/office/drawing/2014/main" id="{259B7178-C7CC-411F-A688-6A356E5E0D56}"/>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Rectangle 43">
              <a:extLst>
                <a:ext uri="{FF2B5EF4-FFF2-40B4-BE49-F238E27FC236}">
                  <a16:creationId xmlns:a16="http://schemas.microsoft.com/office/drawing/2014/main" id="{47D16162-12DD-4547-8C78-75D0447DA7F4}"/>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57" name="Straight Arrow Connector 56">
            <a:extLst>
              <a:ext uri="{FF2B5EF4-FFF2-40B4-BE49-F238E27FC236}">
                <a16:creationId xmlns:a16="http://schemas.microsoft.com/office/drawing/2014/main" id="{248000A5-A1B0-4F7B-92DA-7D28CE72FEB8}"/>
              </a:ext>
            </a:extLst>
          </p:cNvPr>
          <p:cNvCxnSpPr>
            <a:cxnSpLocks/>
          </p:cNvCxnSpPr>
          <p:nvPr/>
        </p:nvCxnSpPr>
        <p:spPr>
          <a:xfrm>
            <a:off x="3683826" y="3879516"/>
            <a:ext cx="0" cy="5672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FD7599B-00AA-4EBF-B3E5-14B1362DA358}"/>
              </a:ext>
            </a:extLst>
          </p:cNvPr>
          <p:cNvSpPr txBox="1"/>
          <p:nvPr/>
        </p:nvSpPr>
        <p:spPr>
          <a:xfrm>
            <a:off x="2601951" y="3834386"/>
            <a:ext cx="1186260" cy="584775"/>
          </a:xfrm>
          <a:prstGeom prst="rect">
            <a:avLst/>
          </a:prstGeom>
          <a:noFill/>
        </p:spPr>
        <p:txBody>
          <a:bodyPr wrap="square" rtlCol="0">
            <a:spAutoFit/>
          </a:bodyPr>
          <a:lstStyle/>
          <a:p>
            <a:pPr algn="ctr"/>
            <a:r>
              <a:rPr lang="en-US" sz="1600" dirty="0"/>
              <a:t>Tandem Duplication</a:t>
            </a:r>
          </a:p>
        </p:txBody>
      </p:sp>
      <p:sp>
        <p:nvSpPr>
          <p:cNvPr id="63" name="TextBox 62">
            <a:extLst>
              <a:ext uri="{FF2B5EF4-FFF2-40B4-BE49-F238E27FC236}">
                <a16:creationId xmlns:a16="http://schemas.microsoft.com/office/drawing/2014/main" id="{C56F1B96-81CB-4FCB-9612-845ABB943B87}"/>
              </a:ext>
            </a:extLst>
          </p:cNvPr>
          <p:cNvSpPr txBox="1"/>
          <p:nvPr/>
        </p:nvSpPr>
        <p:spPr>
          <a:xfrm>
            <a:off x="1298762" y="3140823"/>
            <a:ext cx="1792257" cy="297040"/>
          </a:xfrm>
          <a:prstGeom prst="rect">
            <a:avLst/>
          </a:prstGeom>
          <a:noFill/>
        </p:spPr>
        <p:txBody>
          <a:bodyPr wrap="square" rtlCol="0">
            <a:spAutoFit/>
          </a:bodyPr>
          <a:lstStyle/>
          <a:p>
            <a:r>
              <a:rPr lang="en-US" sz="1600" dirty="0"/>
              <a:t>Unequal crossing-over</a:t>
            </a:r>
          </a:p>
        </p:txBody>
      </p:sp>
      <p:sp>
        <p:nvSpPr>
          <p:cNvPr id="64" name="TextBox 63">
            <a:extLst>
              <a:ext uri="{FF2B5EF4-FFF2-40B4-BE49-F238E27FC236}">
                <a16:creationId xmlns:a16="http://schemas.microsoft.com/office/drawing/2014/main" id="{25756F9C-8B1E-4030-9C8D-3F1A426B8A10}"/>
              </a:ext>
            </a:extLst>
          </p:cNvPr>
          <p:cNvSpPr txBox="1"/>
          <p:nvPr/>
        </p:nvSpPr>
        <p:spPr>
          <a:xfrm>
            <a:off x="2091126" y="4772698"/>
            <a:ext cx="1369799" cy="338554"/>
          </a:xfrm>
          <a:prstGeom prst="rect">
            <a:avLst/>
          </a:prstGeom>
          <a:noFill/>
        </p:spPr>
        <p:txBody>
          <a:bodyPr wrap="square" rtlCol="0">
            <a:spAutoFit/>
          </a:bodyPr>
          <a:lstStyle/>
          <a:p>
            <a:r>
              <a:rPr lang="en-US" sz="1600" dirty="0"/>
              <a:t>Parental gene</a:t>
            </a:r>
          </a:p>
        </p:txBody>
      </p:sp>
      <p:sp>
        <p:nvSpPr>
          <p:cNvPr id="65" name="TextBox 64">
            <a:extLst>
              <a:ext uri="{FF2B5EF4-FFF2-40B4-BE49-F238E27FC236}">
                <a16:creationId xmlns:a16="http://schemas.microsoft.com/office/drawing/2014/main" id="{E0F5E058-38CE-462F-957A-234779DE82AC}"/>
              </a:ext>
            </a:extLst>
          </p:cNvPr>
          <p:cNvSpPr txBox="1"/>
          <p:nvPr/>
        </p:nvSpPr>
        <p:spPr>
          <a:xfrm>
            <a:off x="3918464" y="4776986"/>
            <a:ext cx="1542816" cy="338554"/>
          </a:xfrm>
          <a:prstGeom prst="rect">
            <a:avLst/>
          </a:prstGeom>
          <a:noFill/>
        </p:spPr>
        <p:txBody>
          <a:bodyPr wrap="square" rtlCol="0">
            <a:spAutoFit/>
          </a:bodyPr>
          <a:lstStyle/>
          <a:p>
            <a:r>
              <a:rPr lang="en-US" sz="1600" dirty="0"/>
              <a:t>Duplicated gene</a:t>
            </a:r>
          </a:p>
        </p:txBody>
      </p:sp>
      <p:sp>
        <p:nvSpPr>
          <p:cNvPr id="66" name="Right Bracket 65">
            <a:extLst>
              <a:ext uri="{FF2B5EF4-FFF2-40B4-BE49-F238E27FC236}">
                <a16:creationId xmlns:a16="http://schemas.microsoft.com/office/drawing/2014/main" id="{91500E19-BB4A-4F6A-9151-39FF47AC96C6}"/>
              </a:ext>
            </a:extLst>
          </p:cNvPr>
          <p:cNvSpPr/>
          <p:nvPr/>
        </p:nvSpPr>
        <p:spPr>
          <a:xfrm rot="5400000">
            <a:off x="2713360" y="4158034"/>
            <a:ext cx="90389" cy="1247259"/>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8" name="Right Bracket 67">
            <a:extLst>
              <a:ext uri="{FF2B5EF4-FFF2-40B4-BE49-F238E27FC236}">
                <a16:creationId xmlns:a16="http://schemas.microsoft.com/office/drawing/2014/main" id="{F794B912-E6CD-4E8B-A34A-6EB61AEBC056}"/>
              </a:ext>
            </a:extLst>
          </p:cNvPr>
          <p:cNvSpPr/>
          <p:nvPr/>
        </p:nvSpPr>
        <p:spPr>
          <a:xfrm rot="5400000">
            <a:off x="4605765" y="4168062"/>
            <a:ext cx="90389" cy="1247259"/>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grpSp>
        <p:nvGrpSpPr>
          <p:cNvPr id="69" name="Group 68">
            <a:extLst>
              <a:ext uri="{FF2B5EF4-FFF2-40B4-BE49-F238E27FC236}">
                <a16:creationId xmlns:a16="http://schemas.microsoft.com/office/drawing/2014/main" id="{5967CE31-0438-44AE-9590-D2A6CB3DCDE8}"/>
              </a:ext>
            </a:extLst>
          </p:cNvPr>
          <p:cNvGrpSpPr/>
          <p:nvPr/>
        </p:nvGrpSpPr>
        <p:grpSpPr>
          <a:xfrm>
            <a:off x="1558912" y="5420639"/>
            <a:ext cx="4272218" cy="438507"/>
            <a:chOff x="1136072" y="4414005"/>
            <a:chExt cx="4869294" cy="499792"/>
          </a:xfrm>
        </p:grpSpPr>
        <p:grpSp>
          <p:nvGrpSpPr>
            <p:cNvPr id="70" name="Group 69">
              <a:extLst>
                <a:ext uri="{FF2B5EF4-FFF2-40B4-BE49-F238E27FC236}">
                  <a16:creationId xmlns:a16="http://schemas.microsoft.com/office/drawing/2014/main" id="{98475B30-2D9C-430C-9BFD-BD2C74C4E761}"/>
                </a:ext>
              </a:extLst>
            </p:cNvPr>
            <p:cNvGrpSpPr/>
            <p:nvPr/>
          </p:nvGrpSpPr>
          <p:grpSpPr>
            <a:xfrm>
              <a:off x="3292954" y="4414005"/>
              <a:ext cx="2712412" cy="499792"/>
              <a:chOff x="741988" y="692725"/>
              <a:chExt cx="2712412" cy="499792"/>
            </a:xfrm>
          </p:grpSpPr>
          <p:grpSp>
            <p:nvGrpSpPr>
              <p:cNvPr id="80" name="Group 79">
                <a:extLst>
                  <a:ext uri="{FF2B5EF4-FFF2-40B4-BE49-F238E27FC236}">
                    <a16:creationId xmlns:a16="http://schemas.microsoft.com/office/drawing/2014/main" id="{E5C6D626-B195-4E0D-8AE4-01D806DDAEC1}"/>
                  </a:ext>
                </a:extLst>
              </p:cNvPr>
              <p:cNvGrpSpPr/>
              <p:nvPr/>
            </p:nvGrpSpPr>
            <p:grpSpPr>
              <a:xfrm>
                <a:off x="1317721" y="692725"/>
                <a:ext cx="360218" cy="378691"/>
                <a:chOff x="4729018" y="2244436"/>
                <a:chExt cx="387927" cy="221673"/>
              </a:xfrm>
            </p:grpSpPr>
            <p:cxnSp>
              <p:nvCxnSpPr>
                <p:cNvPr id="86" name="Straight Arrow Connector 85">
                  <a:extLst>
                    <a:ext uri="{FF2B5EF4-FFF2-40B4-BE49-F238E27FC236}">
                      <a16:creationId xmlns:a16="http://schemas.microsoft.com/office/drawing/2014/main" id="{784E8EA8-2E94-4608-BD35-852213F02C9B}"/>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AB643C-F1BD-464B-A9C4-896E030A231E}"/>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C071F99F-E858-4200-80CF-73BB49EFD51C}"/>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Rectangle 81">
                <a:extLst>
                  <a:ext uri="{FF2B5EF4-FFF2-40B4-BE49-F238E27FC236}">
                    <a16:creationId xmlns:a16="http://schemas.microsoft.com/office/drawing/2014/main" id="{E0FFA18D-EE35-4EC2-99FC-F8EDD943E51E}"/>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E8F3F9E4-A257-4C81-966E-2EF071EA8788}"/>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Rectangle 83">
                <a:extLst>
                  <a:ext uri="{FF2B5EF4-FFF2-40B4-BE49-F238E27FC236}">
                    <a16:creationId xmlns:a16="http://schemas.microsoft.com/office/drawing/2014/main" id="{75D744E0-981D-4DB4-87D0-3552BE9B75BF}"/>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Rectangle 84">
                <a:extLst>
                  <a:ext uri="{FF2B5EF4-FFF2-40B4-BE49-F238E27FC236}">
                    <a16:creationId xmlns:a16="http://schemas.microsoft.com/office/drawing/2014/main" id="{B60D5B62-1F55-4A41-8730-05B475BA792E}"/>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71" name="Group 70">
              <a:extLst>
                <a:ext uri="{FF2B5EF4-FFF2-40B4-BE49-F238E27FC236}">
                  <a16:creationId xmlns:a16="http://schemas.microsoft.com/office/drawing/2014/main" id="{13110EB9-746C-49B2-A174-B5526CFB2A3E}"/>
                </a:ext>
              </a:extLst>
            </p:cNvPr>
            <p:cNvGrpSpPr/>
            <p:nvPr/>
          </p:nvGrpSpPr>
          <p:grpSpPr>
            <a:xfrm>
              <a:off x="1136072" y="4414005"/>
              <a:ext cx="2712412" cy="499792"/>
              <a:chOff x="741988" y="692725"/>
              <a:chExt cx="2712412" cy="499792"/>
            </a:xfrm>
          </p:grpSpPr>
          <p:grpSp>
            <p:nvGrpSpPr>
              <p:cNvPr id="72" name="Group 71">
                <a:extLst>
                  <a:ext uri="{FF2B5EF4-FFF2-40B4-BE49-F238E27FC236}">
                    <a16:creationId xmlns:a16="http://schemas.microsoft.com/office/drawing/2014/main" id="{5A5C763A-625E-4C17-8067-0EEE14558A2B}"/>
                  </a:ext>
                </a:extLst>
              </p:cNvPr>
              <p:cNvGrpSpPr/>
              <p:nvPr/>
            </p:nvGrpSpPr>
            <p:grpSpPr>
              <a:xfrm>
                <a:off x="1317721" y="692725"/>
                <a:ext cx="360218" cy="378691"/>
                <a:chOff x="4729018" y="2244436"/>
                <a:chExt cx="387927" cy="221673"/>
              </a:xfrm>
            </p:grpSpPr>
            <p:cxnSp>
              <p:nvCxnSpPr>
                <p:cNvPr id="78" name="Straight Arrow Connector 77">
                  <a:extLst>
                    <a:ext uri="{FF2B5EF4-FFF2-40B4-BE49-F238E27FC236}">
                      <a16:creationId xmlns:a16="http://schemas.microsoft.com/office/drawing/2014/main" id="{7CA71A97-16D1-42C8-851C-BEBC6512C6B5}"/>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815C0F-CDBD-4CDE-8348-AC452DDF6344}"/>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D9E209CD-77D3-4F21-9ACC-AEB05A776AB1}"/>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4" name="Rectangle 73">
                <a:extLst>
                  <a:ext uri="{FF2B5EF4-FFF2-40B4-BE49-F238E27FC236}">
                    <a16:creationId xmlns:a16="http://schemas.microsoft.com/office/drawing/2014/main" id="{35DDF267-2FAA-4B36-B17B-E65C27F4DC3F}"/>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Rectangle 74">
                <a:extLst>
                  <a:ext uri="{FF2B5EF4-FFF2-40B4-BE49-F238E27FC236}">
                    <a16:creationId xmlns:a16="http://schemas.microsoft.com/office/drawing/2014/main" id="{841DE597-564A-4CF7-9B00-AF730DEB603E}"/>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6" name="Rectangle 75">
                <a:extLst>
                  <a:ext uri="{FF2B5EF4-FFF2-40B4-BE49-F238E27FC236}">
                    <a16:creationId xmlns:a16="http://schemas.microsoft.com/office/drawing/2014/main" id="{5AC11B3A-749D-4AA9-B748-135E81D0C375}"/>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73AA4E93-A8BC-4DA2-AEE6-EFC9FE0A47E2}"/>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88" name="TextBox 87">
            <a:extLst>
              <a:ext uri="{FF2B5EF4-FFF2-40B4-BE49-F238E27FC236}">
                <a16:creationId xmlns:a16="http://schemas.microsoft.com/office/drawing/2014/main" id="{9CC0FCBA-9E71-476B-8086-6C955E7F8776}"/>
              </a:ext>
            </a:extLst>
          </p:cNvPr>
          <p:cNvSpPr txBox="1"/>
          <p:nvPr/>
        </p:nvSpPr>
        <p:spPr>
          <a:xfrm>
            <a:off x="1961851" y="5894419"/>
            <a:ext cx="1451525" cy="338554"/>
          </a:xfrm>
          <a:prstGeom prst="rect">
            <a:avLst/>
          </a:prstGeom>
          <a:noFill/>
        </p:spPr>
        <p:txBody>
          <a:bodyPr wrap="square" rtlCol="0">
            <a:spAutoFit/>
          </a:bodyPr>
          <a:lstStyle/>
          <a:p>
            <a:r>
              <a:rPr lang="en-US" sz="1600" dirty="0">
                <a:highlight>
                  <a:srgbClr val="FFFF00"/>
                </a:highlight>
              </a:rPr>
              <a:t>Parental gene</a:t>
            </a:r>
          </a:p>
        </p:txBody>
      </p:sp>
      <p:sp>
        <p:nvSpPr>
          <p:cNvPr id="89" name="TextBox 88">
            <a:extLst>
              <a:ext uri="{FF2B5EF4-FFF2-40B4-BE49-F238E27FC236}">
                <a16:creationId xmlns:a16="http://schemas.microsoft.com/office/drawing/2014/main" id="{43F4A2F5-B589-4FC2-882D-E71044B7B96B}"/>
              </a:ext>
            </a:extLst>
          </p:cNvPr>
          <p:cNvSpPr txBox="1"/>
          <p:nvPr/>
        </p:nvSpPr>
        <p:spPr>
          <a:xfrm>
            <a:off x="3566465" y="5951442"/>
            <a:ext cx="2200238" cy="338554"/>
          </a:xfrm>
          <a:prstGeom prst="rect">
            <a:avLst/>
          </a:prstGeom>
          <a:noFill/>
        </p:spPr>
        <p:txBody>
          <a:bodyPr wrap="square" rtlCol="0">
            <a:spAutoFit/>
          </a:bodyPr>
          <a:lstStyle/>
          <a:p>
            <a:pPr algn="ctr"/>
            <a:r>
              <a:rPr lang="en-US" sz="1600" dirty="0">
                <a:highlight>
                  <a:srgbClr val="FFFF00"/>
                </a:highlight>
              </a:rPr>
              <a:t>Pseudogene</a:t>
            </a:r>
          </a:p>
        </p:txBody>
      </p:sp>
      <p:sp>
        <p:nvSpPr>
          <p:cNvPr id="90" name="Right Bracket 89">
            <a:extLst>
              <a:ext uri="{FF2B5EF4-FFF2-40B4-BE49-F238E27FC236}">
                <a16:creationId xmlns:a16="http://schemas.microsoft.com/office/drawing/2014/main" id="{662484C6-B210-4905-83DB-D214C4A9482F}"/>
              </a:ext>
            </a:extLst>
          </p:cNvPr>
          <p:cNvSpPr/>
          <p:nvPr/>
        </p:nvSpPr>
        <p:spPr>
          <a:xfrm rot="5400000">
            <a:off x="2660316" y="5302923"/>
            <a:ext cx="90389" cy="1247259"/>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91" name="Right Bracket 90">
            <a:extLst>
              <a:ext uri="{FF2B5EF4-FFF2-40B4-BE49-F238E27FC236}">
                <a16:creationId xmlns:a16="http://schemas.microsoft.com/office/drawing/2014/main" id="{6327F1AE-85DA-4839-BE95-3050CFE57E8E}"/>
              </a:ext>
            </a:extLst>
          </p:cNvPr>
          <p:cNvSpPr/>
          <p:nvPr/>
        </p:nvSpPr>
        <p:spPr>
          <a:xfrm rot="5400000">
            <a:off x="4552721" y="5312952"/>
            <a:ext cx="90389" cy="1247259"/>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cxnSp>
        <p:nvCxnSpPr>
          <p:cNvPr id="92" name="Straight Arrow Connector 91">
            <a:extLst>
              <a:ext uri="{FF2B5EF4-FFF2-40B4-BE49-F238E27FC236}">
                <a16:creationId xmlns:a16="http://schemas.microsoft.com/office/drawing/2014/main" id="{AF3BFBA5-80B0-48C0-B0F0-8734DB46108E}"/>
              </a:ext>
            </a:extLst>
          </p:cNvPr>
          <p:cNvCxnSpPr>
            <a:cxnSpLocks/>
          </p:cNvCxnSpPr>
          <p:nvPr/>
        </p:nvCxnSpPr>
        <p:spPr>
          <a:xfrm>
            <a:off x="3695021" y="4986599"/>
            <a:ext cx="0" cy="5672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xplosion: 8 Points 92">
            <a:extLst>
              <a:ext uri="{FF2B5EF4-FFF2-40B4-BE49-F238E27FC236}">
                <a16:creationId xmlns:a16="http://schemas.microsoft.com/office/drawing/2014/main" id="{F64F2842-17A9-4399-8CB8-0654963FE027}"/>
              </a:ext>
            </a:extLst>
          </p:cNvPr>
          <p:cNvSpPr/>
          <p:nvPr/>
        </p:nvSpPr>
        <p:spPr>
          <a:xfrm>
            <a:off x="4007977" y="5690687"/>
            <a:ext cx="114602" cy="11230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Explosion: 8 Points 93">
            <a:extLst>
              <a:ext uri="{FF2B5EF4-FFF2-40B4-BE49-F238E27FC236}">
                <a16:creationId xmlns:a16="http://schemas.microsoft.com/office/drawing/2014/main" id="{21F363E2-158B-4B91-9115-DDCDA05CB578}"/>
              </a:ext>
            </a:extLst>
          </p:cNvPr>
          <p:cNvSpPr/>
          <p:nvPr/>
        </p:nvSpPr>
        <p:spPr>
          <a:xfrm>
            <a:off x="4824660" y="5679232"/>
            <a:ext cx="114602" cy="11230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97" name="Group 96">
            <a:extLst>
              <a:ext uri="{FF2B5EF4-FFF2-40B4-BE49-F238E27FC236}">
                <a16:creationId xmlns:a16="http://schemas.microsoft.com/office/drawing/2014/main" id="{C7AB510E-6213-4280-BC23-AF80E8EB108B}"/>
              </a:ext>
            </a:extLst>
          </p:cNvPr>
          <p:cNvGrpSpPr/>
          <p:nvPr/>
        </p:nvGrpSpPr>
        <p:grpSpPr>
          <a:xfrm>
            <a:off x="8253537" y="1750311"/>
            <a:ext cx="888724" cy="75188"/>
            <a:chOff x="1321826" y="955451"/>
            <a:chExt cx="1012930" cy="237066"/>
          </a:xfrm>
        </p:grpSpPr>
        <p:sp>
          <p:nvSpPr>
            <p:cNvPr id="100" name="Rectangle 99">
              <a:extLst>
                <a:ext uri="{FF2B5EF4-FFF2-40B4-BE49-F238E27FC236}">
                  <a16:creationId xmlns:a16="http://schemas.microsoft.com/office/drawing/2014/main" id="{26A3F196-B640-4190-8EAF-29C9D38FB98E}"/>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1" name="Rectangle 100">
              <a:extLst>
                <a:ext uri="{FF2B5EF4-FFF2-40B4-BE49-F238E27FC236}">
                  <a16:creationId xmlns:a16="http://schemas.microsoft.com/office/drawing/2014/main" id="{5E77C2A1-1323-4571-B88B-B71E3E7EF8C5}"/>
                </a:ext>
              </a:extLst>
            </p:cNvPr>
            <p:cNvSpPr/>
            <p:nvPr/>
          </p:nvSpPr>
          <p:spPr>
            <a:xfrm>
              <a:off x="1691289"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07" name="Straight Arrow Connector 106">
            <a:extLst>
              <a:ext uri="{FF2B5EF4-FFF2-40B4-BE49-F238E27FC236}">
                <a16:creationId xmlns:a16="http://schemas.microsoft.com/office/drawing/2014/main" id="{D73D2995-EB9E-48CA-BF83-56820260DA55}"/>
              </a:ext>
            </a:extLst>
          </p:cNvPr>
          <p:cNvCxnSpPr>
            <a:cxnSpLocks/>
          </p:cNvCxnSpPr>
          <p:nvPr/>
        </p:nvCxnSpPr>
        <p:spPr>
          <a:xfrm>
            <a:off x="4468484" y="1825498"/>
            <a:ext cx="2194663" cy="41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19A74310-278A-4C91-9F38-7F0F908BE26D}"/>
              </a:ext>
            </a:extLst>
          </p:cNvPr>
          <p:cNvGrpSpPr/>
          <p:nvPr/>
        </p:nvGrpSpPr>
        <p:grpSpPr>
          <a:xfrm>
            <a:off x="1617709" y="1501949"/>
            <a:ext cx="2379814" cy="438507"/>
            <a:chOff x="741988" y="692725"/>
            <a:chExt cx="2712412" cy="499792"/>
          </a:xfrm>
        </p:grpSpPr>
        <p:grpSp>
          <p:nvGrpSpPr>
            <p:cNvPr id="109" name="Group 108">
              <a:extLst>
                <a:ext uri="{FF2B5EF4-FFF2-40B4-BE49-F238E27FC236}">
                  <a16:creationId xmlns:a16="http://schemas.microsoft.com/office/drawing/2014/main" id="{F9A6088A-CEB7-4C9E-A487-0E4D3BE1CB57}"/>
                </a:ext>
              </a:extLst>
            </p:cNvPr>
            <p:cNvGrpSpPr/>
            <p:nvPr/>
          </p:nvGrpSpPr>
          <p:grpSpPr>
            <a:xfrm>
              <a:off x="1317721" y="692725"/>
              <a:ext cx="360218" cy="378691"/>
              <a:chOff x="4729018" y="2244436"/>
              <a:chExt cx="387927" cy="221673"/>
            </a:xfrm>
          </p:grpSpPr>
          <p:cxnSp>
            <p:nvCxnSpPr>
              <p:cNvPr id="115" name="Straight Arrow Connector 114">
                <a:extLst>
                  <a:ext uri="{FF2B5EF4-FFF2-40B4-BE49-F238E27FC236}">
                    <a16:creationId xmlns:a16="http://schemas.microsoft.com/office/drawing/2014/main" id="{7EB051D9-A83E-47E5-9CCA-E029700CCB7A}"/>
                  </a:ext>
                </a:extLst>
              </p:cNvPr>
              <p:cNvCxnSpPr/>
              <p:nvPr/>
            </p:nvCxnSpPr>
            <p:spPr>
              <a:xfrm>
                <a:off x="4729018" y="2244436"/>
                <a:ext cx="387927" cy="0"/>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9F04BCE-EA14-46CE-8EFB-E1DDBB1ACF47}"/>
                  </a:ext>
                </a:extLst>
              </p:cNvPr>
              <p:cNvCxnSpPr/>
              <p:nvPr/>
            </p:nvCxnSpPr>
            <p:spPr>
              <a:xfrm>
                <a:off x="4729018" y="2244436"/>
                <a:ext cx="0" cy="221673"/>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0" name="Rectangle 109">
              <a:extLst>
                <a:ext uri="{FF2B5EF4-FFF2-40B4-BE49-F238E27FC236}">
                  <a16:creationId xmlns:a16="http://schemas.microsoft.com/office/drawing/2014/main" id="{E0453402-2B4C-4653-9E2C-01131A8C9062}"/>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 name="Rectangle 110">
              <a:extLst>
                <a:ext uri="{FF2B5EF4-FFF2-40B4-BE49-F238E27FC236}">
                  <a16:creationId xmlns:a16="http://schemas.microsoft.com/office/drawing/2014/main" id="{C642C551-717C-4D93-A936-55FD9AF53E65}"/>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 name="Rectangle 111">
              <a:extLst>
                <a:ext uri="{FF2B5EF4-FFF2-40B4-BE49-F238E27FC236}">
                  <a16:creationId xmlns:a16="http://schemas.microsoft.com/office/drawing/2014/main" id="{C0CDCC51-78FA-4DCD-91AC-0B6D0A3CDDBD}"/>
                </a:ext>
              </a:extLst>
            </p:cNvPr>
            <p:cNvSpPr/>
            <p:nvPr/>
          </p:nvSpPr>
          <p:spPr>
            <a:xfrm>
              <a:off x="2116153"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3" name="Rectangle 112">
              <a:extLst>
                <a:ext uri="{FF2B5EF4-FFF2-40B4-BE49-F238E27FC236}">
                  <a16:creationId xmlns:a16="http://schemas.microsoft.com/office/drawing/2014/main" id="{81C66EC9-BCA2-467C-B038-8DAA4DC6D614}"/>
                </a:ext>
              </a:extLst>
            </p:cNvPr>
            <p:cNvSpPr/>
            <p:nvPr/>
          </p:nvSpPr>
          <p:spPr>
            <a:xfrm>
              <a:off x="3032860" y="103165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4" name="Rectangle 113">
              <a:extLst>
                <a:ext uri="{FF2B5EF4-FFF2-40B4-BE49-F238E27FC236}">
                  <a16:creationId xmlns:a16="http://schemas.microsoft.com/office/drawing/2014/main" id="{D682CED9-FFEB-4CCB-979A-A6A706D2E3B4}"/>
                </a:ext>
              </a:extLst>
            </p:cNvPr>
            <p:cNvSpPr/>
            <p:nvPr/>
          </p:nvSpPr>
          <p:spPr>
            <a:xfrm>
              <a:off x="959296" y="1036271"/>
              <a:ext cx="227573" cy="7214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18" name="Straight Arrow Connector 117">
            <a:extLst>
              <a:ext uri="{FF2B5EF4-FFF2-40B4-BE49-F238E27FC236}">
                <a16:creationId xmlns:a16="http://schemas.microsoft.com/office/drawing/2014/main" id="{96806B0B-0579-4371-9F1D-59F2CE092E68}"/>
              </a:ext>
            </a:extLst>
          </p:cNvPr>
          <p:cNvCxnSpPr>
            <a:cxnSpLocks/>
          </p:cNvCxnSpPr>
          <p:nvPr/>
        </p:nvCxnSpPr>
        <p:spPr>
          <a:xfrm>
            <a:off x="2679368" y="1940456"/>
            <a:ext cx="0" cy="5924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475392B5-8419-4C7D-A115-B64C2CAF61A1}"/>
              </a:ext>
            </a:extLst>
          </p:cNvPr>
          <p:cNvSpPr txBox="1"/>
          <p:nvPr/>
        </p:nvSpPr>
        <p:spPr>
          <a:xfrm>
            <a:off x="8352642" y="1236282"/>
            <a:ext cx="1208584" cy="297040"/>
          </a:xfrm>
          <a:prstGeom prst="rect">
            <a:avLst/>
          </a:prstGeom>
          <a:noFill/>
        </p:spPr>
        <p:txBody>
          <a:bodyPr wrap="square" rtlCol="0">
            <a:spAutoFit/>
          </a:bodyPr>
          <a:lstStyle/>
          <a:p>
            <a:r>
              <a:rPr lang="en-US" sz="1600" dirty="0"/>
              <a:t>Mature mRNA</a:t>
            </a:r>
          </a:p>
        </p:txBody>
      </p:sp>
      <p:sp>
        <p:nvSpPr>
          <p:cNvPr id="122" name="TextBox 121">
            <a:extLst>
              <a:ext uri="{FF2B5EF4-FFF2-40B4-BE49-F238E27FC236}">
                <a16:creationId xmlns:a16="http://schemas.microsoft.com/office/drawing/2014/main" id="{3F8F1D1E-E4B2-411E-9347-8E84F3AD7C14}"/>
              </a:ext>
            </a:extLst>
          </p:cNvPr>
          <p:cNvSpPr txBox="1"/>
          <p:nvPr/>
        </p:nvSpPr>
        <p:spPr>
          <a:xfrm>
            <a:off x="9088569" y="1637294"/>
            <a:ext cx="1666943" cy="338554"/>
          </a:xfrm>
          <a:prstGeom prst="rect">
            <a:avLst/>
          </a:prstGeom>
          <a:noFill/>
        </p:spPr>
        <p:txBody>
          <a:bodyPr wrap="square" rtlCol="0">
            <a:spAutoFit/>
          </a:bodyPr>
          <a:lstStyle/>
          <a:p>
            <a:r>
              <a:rPr lang="en-US" sz="1600" dirty="0"/>
              <a:t>AAAAAAAAAAA</a:t>
            </a:r>
          </a:p>
        </p:txBody>
      </p:sp>
      <p:sp>
        <p:nvSpPr>
          <p:cNvPr id="123" name="TextBox 122">
            <a:extLst>
              <a:ext uri="{FF2B5EF4-FFF2-40B4-BE49-F238E27FC236}">
                <a16:creationId xmlns:a16="http://schemas.microsoft.com/office/drawing/2014/main" id="{6B4F1FC1-F5ED-405B-A65A-16A70A08A4BB}"/>
              </a:ext>
            </a:extLst>
          </p:cNvPr>
          <p:cNvSpPr txBox="1"/>
          <p:nvPr/>
        </p:nvSpPr>
        <p:spPr>
          <a:xfrm>
            <a:off x="4102512" y="1476336"/>
            <a:ext cx="2696910" cy="338554"/>
          </a:xfrm>
          <a:prstGeom prst="rect">
            <a:avLst/>
          </a:prstGeom>
          <a:noFill/>
        </p:spPr>
        <p:txBody>
          <a:bodyPr wrap="square" rtlCol="0">
            <a:spAutoFit/>
          </a:bodyPr>
          <a:lstStyle/>
          <a:p>
            <a:pPr algn="ctr"/>
            <a:r>
              <a:rPr lang="en-US" sz="1600" dirty="0"/>
              <a:t>Transcription and RNA splicing</a:t>
            </a:r>
          </a:p>
        </p:txBody>
      </p:sp>
      <p:sp>
        <p:nvSpPr>
          <p:cNvPr id="124" name="TextBox 123">
            <a:extLst>
              <a:ext uri="{FF2B5EF4-FFF2-40B4-BE49-F238E27FC236}">
                <a16:creationId xmlns:a16="http://schemas.microsoft.com/office/drawing/2014/main" id="{1F4862D2-2D20-4E18-A4AE-FD031ED76C7A}"/>
              </a:ext>
            </a:extLst>
          </p:cNvPr>
          <p:cNvSpPr txBox="1"/>
          <p:nvPr/>
        </p:nvSpPr>
        <p:spPr>
          <a:xfrm>
            <a:off x="280389" y="2093320"/>
            <a:ext cx="2512858" cy="338554"/>
          </a:xfrm>
          <a:prstGeom prst="rect">
            <a:avLst/>
          </a:prstGeom>
          <a:noFill/>
        </p:spPr>
        <p:txBody>
          <a:bodyPr wrap="square" rtlCol="0">
            <a:spAutoFit/>
          </a:bodyPr>
          <a:lstStyle/>
          <a:p>
            <a:r>
              <a:rPr lang="en-US" sz="1600" b="1" dirty="0">
                <a:highlight>
                  <a:srgbClr val="FFFF00"/>
                </a:highlight>
              </a:rPr>
              <a:t>A. DNA-based duplication</a:t>
            </a:r>
          </a:p>
        </p:txBody>
      </p:sp>
      <p:sp>
        <p:nvSpPr>
          <p:cNvPr id="125" name="TextBox 124">
            <a:extLst>
              <a:ext uri="{FF2B5EF4-FFF2-40B4-BE49-F238E27FC236}">
                <a16:creationId xmlns:a16="http://schemas.microsoft.com/office/drawing/2014/main" id="{3E5D6750-DE42-44AD-BF44-C13578082B24}"/>
              </a:ext>
            </a:extLst>
          </p:cNvPr>
          <p:cNvSpPr txBox="1"/>
          <p:nvPr/>
        </p:nvSpPr>
        <p:spPr>
          <a:xfrm>
            <a:off x="7705491" y="1369758"/>
            <a:ext cx="260473" cy="297040"/>
          </a:xfrm>
          <a:prstGeom prst="rect">
            <a:avLst/>
          </a:prstGeom>
          <a:noFill/>
        </p:spPr>
        <p:txBody>
          <a:bodyPr wrap="square" rtlCol="0">
            <a:spAutoFit/>
          </a:bodyPr>
          <a:lstStyle/>
          <a:p>
            <a:r>
              <a:rPr lang="en-US" sz="1600" dirty="0"/>
              <a:t>B</a:t>
            </a:r>
          </a:p>
        </p:txBody>
      </p:sp>
      <p:cxnSp>
        <p:nvCxnSpPr>
          <p:cNvPr id="126" name="Straight Arrow Connector 125">
            <a:extLst>
              <a:ext uri="{FF2B5EF4-FFF2-40B4-BE49-F238E27FC236}">
                <a16:creationId xmlns:a16="http://schemas.microsoft.com/office/drawing/2014/main" id="{8068D7F2-3432-41AD-9EAE-A0B4C18C81EA}"/>
              </a:ext>
            </a:extLst>
          </p:cNvPr>
          <p:cNvCxnSpPr>
            <a:cxnSpLocks/>
          </p:cNvCxnSpPr>
          <p:nvPr/>
        </p:nvCxnSpPr>
        <p:spPr>
          <a:xfrm flipH="1">
            <a:off x="4167521" y="5384664"/>
            <a:ext cx="792592" cy="256797"/>
          </a:xfrm>
          <a:prstGeom prst="straightConnector1">
            <a:avLst/>
          </a:prstGeom>
          <a:ln w="19050">
            <a:solidFill>
              <a:srgbClr val="C00000"/>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2C21566E-5D95-4066-BB64-CB7AC22A6C8E}"/>
              </a:ext>
            </a:extLst>
          </p:cNvPr>
          <p:cNvCxnSpPr>
            <a:cxnSpLocks/>
            <a:endCxn id="94" idx="0"/>
          </p:cNvCxnSpPr>
          <p:nvPr/>
        </p:nvCxnSpPr>
        <p:spPr>
          <a:xfrm flipH="1">
            <a:off x="4901708" y="5373477"/>
            <a:ext cx="58405" cy="305755"/>
          </a:xfrm>
          <a:prstGeom prst="straightConnector1">
            <a:avLst/>
          </a:prstGeom>
          <a:ln w="19050">
            <a:solidFill>
              <a:srgbClr val="C00000"/>
            </a:solidFill>
            <a:prstDash val="sysDot"/>
            <a:tailEnd type="triangle"/>
          </a:ln>
        </p:spPr>
        <p:style>
          <a:lnRef idx="1">
            <a:schemeClr val="dk1"/>
          </a:lnRef>
          <a:fillRef idx="0">
            <a:schemeClr val="dk1"/>
          </a:fillRef>
          <a:effectRef idx="0">
            <a:schemeClr val="dk1"/>
          </a:effectRef>
          <a:fontRef idx="minor">
            <a:schemeClr val="tx1"/>
          </a:fontRef>
        </p:style>
      </p:cxnSp>
      <p:sp>
        <p:nvSpPr>
          <p:cNvPr id="134" name="TextBox 133">
            <a:extLst>
              <a:ext uri="{FF2B5EF4-FFF2-40B4-BE49-F238E27FC236}">
                <a16:creationId xmlns:a16="http://schemas.microsoft.com/office/drawing/2014/main" id="{7F98ECEE-9BE6-425D-A0DD-2B6C3592C5F4}"/>
              </a:ext>
            </a:extLst>
          </p:cNvPr>
          <p:cNvSpPr txBox="1"/>
          <p:nvPr/>
        </p:nvSpPr>
        <p:spPr>
          <a:xfrm>
            <a:off x="4939262" y="4987223"/>
            <a:ext cx="1934717" cy="584775"/>
          </a:xfrm>
          <a:prstGeom prst="rect">
            <a:avLst/>
          </a:prstGeom>
          <a:noFill/>
        </p:spPr>
        <p:txBody>
          <a:bodyPr wrap="square" rtlCol="0">
            <a:spAutoFit/>
          </a:bodyPr>
          <a:lstStyle/>
          <a:p>
            <a:r>
              <a:rPr lang="en-US" sz="1600" dirty="0"/>
              <a:t>Deleterious mutations</a:t>
            </a:r>
          </a:p>
        </p:txBody>
      </p:sp>
      <p:cxnSp>
        <p:nvCxnSpPr>
          <p:cNvPr id="135" name="Straight Arrow Connector 134">
            <a:extLst>
              <a:ext uri="{FF2B5EF4-FFF2-40B4-BE49-F238E27FC236}">
                <a16:creationId xmlns:a16="http://schemas.microsoft.com/office/drawing/2014/main" id="{8BF8ADC7-FD73-48E5-B42A-8D9B1E8A4ED3}"/>
              </a:ext>
            </a:extLst>
          </p:cNvPr>
          <p:cNvCxnSpPr>
            <a:cxnSpLocks/>
          </p:cNvCxnSpPr>
          <p:nvPr/>
        </p:nvCxnSpPr>
        <p:spPr>
          <a:xfrm>
            <a:off x="8719913" y="1940456"/>
            <a:ext cx="0" cy="5672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16930252-2852-4958-B977-EB2E653379D1}"/>
              </a:ext>
            </a:extLst>
          </p:cNvPr>
          <p:cNvSpPr/>
          <p:nvPr/>
        </p:nvSpPr>
        <p:spPr>
          <a:xfrm>
            <a:off x="8253537" y="2664601"/>
            <a:ext cx="320550" cy="2079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Rectangle 139">
            <a:extLst>
              <a:ext uri="{FF2B5EF4-FFF2-40B4-BE49-F238E27FC236}">
                <a16:creationId xmlns:a16="http://schemas.microsoft.com/office/drawing/2014/main" id="{6326E061-0D78-48C5-9585-5043F49066DF}"/>
              </a:ext>
            </a:extLst>
          </p:cNvPr>
          <p:cNvSpPr/>
          <p:nvPr/>
        </p:nvSpPr>
        <p:spPr>
          <a:xfrm>
            <a:off x="8574087" y="2664601"/>
            <a:ext cx="564565" cy="20799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BB9CE7D2-21F3-4F88-873C-07F856DC94A8}"/>
              </a:ext>
            </a:extLst>
          </p:cNvPr>
          <p:cNvSpPr txBox="1"/>
          <p:nvPr/>
        </p:nvSpPr>
        <p:spPr>
          <a:xfrm>
            <a:off x="9088569" y="2588611"/>
            <a:ext cx="1766144" cy="338554"/>
          </a:xfrm>
          <a:prstGeom prst="rect">
            <a:avLst/>
          </a:prstGeom>
          <a:noFill/>
        </p:spPr>
        <p:txBody>
          <a:bodyPr wrap="square" rtlCol="0">
            <a:spAutoFit/>
          </a:bodyPr>
          <a:lstStyle/>
          <a:p>
            <a:r>
              <a:rPr lang="en-US" sz="1600" dirty="0"/>
              <a:t>AAAAAAAAAAA</a:t>
            </a:r>
          </a:p>
        </p:txBody>
      </p:sp>
      <p:sp>
        <p:nvSpPr>
          <p:cNvPr id="146" name="TextBox 145">
            <a:extLst>
              <a:ext uri="{FF2B5EF4-FFF2-40B4-BE49-F238E27FC236}">
                <a16:creationId xmlns:a16="http://schemas.microsoft.com/office/drawing/2014/main" id="{A2232CE6-B648-440C-A149-E1AFB10C031E}"/>
              </a:ext>
            </a:extLst>
          </p:cNvPr>
          <p:cNvSpPr txBox="1"/>
          <p:nvPr/>
        </p:nvSpPr>
        <p:spPr>
          <a:xfrm>
            <a:off x="8655932" y="1974304"/>
            <a:ext cx="2198781" cy="513069"/>
          </a:xfrm>
          <a:prstGeom prst="rect">
            <a:avLst/>
          </a:prstGeom>
          <a:noFill/>
        </p:spPr>
        <p:txBody>
          <a:bodyPr wrap="square" rtlCol="0">
            <a:spAutoFit/>
          </a:bodyPr>
          <a:lstStyle/>
          <a:p>
            <a:pPr algn="ctr"/>
            <a:r>
              <a:rPr lang="en-US" sz="1600" dirty="0"/>
              <a:t>Reverse Transcription by LINE1, SINE </a:t>
            </a:r>
            <a:r>
              <a:rPr lang="en-US" sz="1600" dirty="0" err="1"/>
              <a:t>etc</a:t>
            </a:r>
            <a:endParaRPr lang="en-US" sz="1600" dirty="0"/>
          </a:p>
        </p:txBody>
      </p:sp>
      <p:sp>
        <p:nvSpPr>
          <p:cNvPr id="147" name="TextBox 146">
            <a:extLst>
              <a:ext uri="{FF2B5EF4-FFF2-40B4-BE49-F238E27FC236}">
                <a16:creationId xmlns:a16="http://schemas.microsoft.com/office/drawing/2014/main" id="{2343CF24-3FA7-40D2-8C59-72530C25FFF8}"/>
              </a:ext>
            </a:extLst>
          </p:cNvPr>
          <p:cNvSpPr txBox="1"/>
          <p:nvPr/>
        </p:nvSpPr>
        <p:spPr>
          <a:xfrm>
            <a:off x="7539177" y="2620080"/>
            <a:ext cx="718601" cy="338554"/>
          </a:xfrm>
          <a:prstGeom prst="rect">
            <a:avLst/>
          </a:prstGeom>
          <a:noFill/>
        </p:spPr>
        <p:txBody>
          <a:bodyPr wrap="square" rtlCol="0">
            <a:spAutoFit/>
          </a:bodyPr>
          <a:lstStyle/>
          <a:p>
            <a:r>
              <a:rPr lang="en-US" sz="1600" dirty="0"/>
              <a:t>cDNA</a:t>
            </a:r>
          </a:p>
        </p:txBody>
      </p:sp>
      <p:grpSp>
        <p:nvGrpSpPr>
          <p:cNvPr id="148" name="Group 147">
            <a:extLst>
              <a:ext uri="{FF2B5EF4-FFF2-40B4-BE49-F238E27FC236}">
                <a16:creationId xmlns:a16="http://schemas.microsoft.com/office/drawing/2014/main" id="{5BFAF639-C588-40AB-8669-E78076611A07}"/>
              </a:ext>
            </a:extLst>
          </p:cNvPr>
          <p:cNvGrpSpPr/>
          <p:nvPr/>
        </p:nvGrpSpPr>
        <p:grpSpPr>
          <a:xfrm>
            <a:off x="7767027" y="3671519"/>
            <a:ext cx="2379814" cy="207997"/>
            <a:chOff x="741988" y="955451"/>
            <a:chExt cx="2712412" cy="237066"/>
          </a:xfrm>
        </p:grpSpPr>
        <p:sp>
          <p:nvSpPr>
            <p:cNvPr id="150" name="Rectangle 149">
              <a:extLst>
                <a:ext uri="{FF2B5EF4-FFF2-40B4-BE49-F238E27FC236}">
                  <a16:creationId xmlns:a16="http://schemas.microsoft.com/office/drawing/2014/main" id="{013E7911-1EBF-49CD-8DB4-29C6D52E18C6}"/>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40F58A5E-BDE7-4138-93E2-AC4E6CFB1678}"/>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9311D55F-EA44-4901-B876-1318A3B33958}"/>
                </a:ext>
              </a:extLst>
            </p:cNvPr>
            <p:cNvSpPr/>
            <p:nvPr/>
          </p:nvSpPr>
          <p:spPr>
            <a:xfrm>
              <a:off x="1691286"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57" name="TextBox 156">
            <a:extLst>
              <a:ext uri="{FF2B5EF4-FFF2-40B4-BE49-F238E27FC236}">
                <a16:creationId xmlns:a16="http://schemas.microsoft.com/office/drawing/2014/main" id="{C660E5D3-35EE-468F-BC62-6B92921BF717}"/>
              </a:ext>
            </a:extLst>
          </p:cNvPr>
          <p:cNvSpPr txBox="1"/>
          <p:nvPr/>
        </p:nvSpPr>
        <p:spPr>
          <a:xfrm>
            <a:off x="9092959" y="3653959"/>
            <a:ext cx="1184516" cy="276999"/>
          </a:xfrm>
          <a:prstGeom prst="rect">
            <a:avLst/>
          </a:prstGeom>
          <a:noFill/>
        </p:spPr>
        <p:txBody>
          <a:bodyPr wrap="square" rtlCol="0">
            <a:spAutoFit/>
          </a:bodyPr>
          <a:lstStyle/>
          <a:p>
            <a:r>
              <a:rPr lang="en-US" sz="1200" dirty="0"/>
              <a:t>AAAAAAAAAAA</a:t>
            </a:r>
          </a:p>
        </p:txBody>
      </p:sp>
      <p:cxnSp>
        <p:nvCxnSpPr>
          <p:cNvPr id="158" name="Straight Arrow Connector 157">
            <a:extLst>
              <a:ext uri="{FF2B5EF4-FFF2-40B4-BE49-F238E27FC236}">
                <a16:creationId xmlns:a16="http://schemas.microsoft.com/office/drawing/2014/main" id="{2A5208F1-5224-4BDB-AA63-DFA4E9E72E4D}"/>
              </a:ext>
            </a:extLst>
          </p:cNvPr>
          <p:cNvCxnSpPr>
            <a:cxnSpLocks/>
          </p:cNvCxnSpPr>
          <p:nvPr/>
        </p:nvCxnSpPr>
        <p:spPr>
          <a:xfrm>
            <a:off x="8716094" y="2995079"/>
            <a:ext cx="0" cy="5672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621E349F-0D44-4AE9-AD13-4903EDF4DA09}"/>
              </a:ext>
            </a:extLst>
          </p:cNvPr>
          <p:cNvSpPr txBox="1"/>
          <p:nvPr/>
        </p:nvSpPr>
        <p:spPr>
          <a:xfrm>
            <a:off x="8628829" y="3001122"/>
            <a:ext cx="2058272" cy="513069"/>
          </a:xfrm>
          <a:prstGeom prst="rect">
            <a:avLst/>
          </a:prstGeom>
          <a:noFill/>
        </p:spPr>
        <p:txBody>
          <a:bodyPr wrap="square" rtlCol="0">
            <a:spAutoFit/>
          </a:bodyPr>
          <a:lstStyle/>
          <a:p>
            <a:pPr algn="ctr"/>
            <a:r>
              <a:rPr lang="en-US" sz="1600" dirty="0"/>
              <a:t>Random Integration into the genome</a:t>
            </a:r>
          </a:p>
        </p:txBody>
      </p:sp>
      <p:grpSp>
        <p:nvGrpSpPr>
          <p:cNvPr id="160" name="Group 159">
            <a:extLst>
              <a:ext uri="{FF2B5EF4-FFF2-40B4-BE49-F238E27FC236}">
                <a16:creationId xmlns:a16="http://schemas.microsoft.com/office/drawing/2014/main" id="{A879D56E-916D-481E-872B-8ACB753998E3}"/>
              </a:ext>
            </a:extLst>
          </p:cNvPr>
          <p:cNvGrpSpPr/>
          <p:nvPr/>
        </p:nvGrpSpPr>
        <p:grpSpPr>
          <a:xfrm>
            <a:off x="6810164" y="4734312"/>
            <a:ext cx="2379814" cy="207997"/>
            <a:chOff x="741988" y="955451"/>
            <a:chExt cx="2712412" cy="237066"/>
          </a:xfrm>
        </p:grpSpPr>
        <p:sp>
          <p:nvSpPr>
            <p:cNvPr id="161" name="Rectangle 160">
              <a:extLst>
                <a:ext uri="{FF2B5EF4-FFF2-40B4-BE49-F238E27FC236}">
                  <a16:creationId xmlns:a16="http://schemas.microsoft.com/office/drawing/2014/main" id="{6C61AB54-DCBA-4847-B130-F8DAE4A37FF5}"/>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2" name="Rectangle 161">
              <a:extLst>
                <a:ext uri="{FF2B5EF4-FFF2-40B4-BE49-F238E27FC236}">
                  <a16:creationId xmlns:a16="http://schemas.microsoft.com/office/drawing/2014/main" id="{77299F8C-12A1-4095-A0A8-B6B9EB4177B0}"/>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3" name="Rectangle 162">
              <a:extLst>
                <a:ext uri="{FF2B5EF4-FFF2-40B4-BE49-F238E27FC236}">
                  <a16:creationId xmlns:a16="http://schemas.microsoft.com/office/drawing/2014/main" id="{E136346F-DA28-4733-8B6C-8C2116AA9F59}"/>
                </a:ext>
              </a:extLst>
            </p:cNvPr>
            <p:cNvSpPr/>
            <p:nvPr/>
          </p:nvSpPr>
          <p:spPr>
            <a:xfrm>
              <a:off x="1691286"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4" name="TextBox 163">
            <a:extLst>
              <a:ext uri="{FF2B5EF4-FFF2-40B4-BE49-F238E27FC236}">
                <a16:creationId xmlns:a16="http://schemas.microsoft.com/office/drawing/2014/main" id="{13F8D6BC-95DF-4FD2-A96D-519764232511}"/>
              </a:ext>
            </a:extLst>
          </p:cNvPr>
          <p:cNvSpPr txBox="1"/>
          <p:nvPr/>
        </p:nvSpPr>
        <p:spPr>
          <a:xfrm>
            <a:off x="8136095" y="4716751"/>
            <a:ext cx="1165756" cy="276999"/>
          </a:xfrm>
          <a:prstGeom prst="rect">
            <a:avLst/>
          </a:prstGeom>
          <a:noFill/>
        </p:spPr>
        <p:txBody>
          <a:bodyPr wrap="square" rtlCol="0">
            <a:spAutoFit/>
          </a:bodyPr>
          <a:lstStyle/>
          <a:p>
            <a:r>
              <a:rPr lang="en-US" sz="1200" dirty="0"/>
              <a:t>AAAAAAAAAAA</a:t>
            </a:r>
          </a:p>
        </p:txBody>
      </p:sp>
      <p:grpSp>
        <p:nvGrpSpPr>
          <p:cNvPr id="165" name="Group 164">
            <a:extLst>
              <a:ext uri="{FF2B5EF4-FFF2-40B4-BE49-F238E27FC236}">
                <a16:creationId xmlns:a16="http://schemas.microsoft.com/office/drawing/2014/main" id="{80017273-3F0B-41C3-A54F-5E31F07FAC55}"/>
              </a:ext>
            </a:extLst>
          </p:cNvPr>
          <p:cNvGrpSpPr/>
          <p:nvPr/>
        </p:nvGrpSpPr>
        <p:grpSpPr>
          <a:xfrm>
            <a:off x="9164487" y="4574439"/>
            <a:ext cx="2379814" cy="207997"/>
            <a:chOff x="741988" y="955451"/>
            <a:chExt cx="2712412" cy="237066"/>
          </a:xfrm>
        </p:grpSpPr>
        <p:sp>
          <p:nvSpPr>
            <p:cNvPr id="166" name="Rectangle 165">
              <a:extLst>
                <a:ext uri="{FF2B5EF4-FFF2-40B4-BE49-F238E27FC236}">
                  <a16:creationId xmlns:a16="http://schemas.microsoft.com/office/drawing/2014/main" id="{52477ACA-20AA-46D2-88B2-D7F6FAEC8B0B}"/>
                </a:ext>
              </a:extLst>
            </p:cNvPr>
            <p:cNvSpPr/>
            <p:nvPr/>
          </p:nvSpPr>
          <p:spPr>
            <a:xfrm flipV="1">
              <a:off x="741988" y="1016000"/>
              <a:ext cx="2712412" cy="97033"/>
            </a:xfrm>
            <a:prstGeom prst="rect">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7" name="Rectangle 166">
              <a:extLst>
                <a:ext uri="{FF2B5EF4-FFF2-40B4-BE49-F238E27FC236}">
                  <a16:creationId xmlns:a16="http://schemas.microsoft.com/office/drawing/2014/main" id="{EC29945A-47E2-4B01-ADD1-3660221CB387}"/>
                </a:ext>
              </a:extLst>
            </p:cNvPr>
            <p:cNvSpPr/>
            <p:nvPr/>
          </p:nvSpPr>
          <p:spPr>
            <a:xfrm>
              <a:off x="1321826" y="955451"/>
              <a:ext cx="365349" cy="2370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8" name="Rectangle 167">
              <a:extLst>
                <a:ext uri="{FF2B5EF4-FFF2-40B4-BE49-F238E27FC236}">
                  <a16:creationId xmlns:a16="http://schemas.microsoft.com/office/drawing/2014/main" id="{BBECFFF9-AC27-487C-9DD3-9E2C3B03065F}"/>
                </a:ext>
              </a:extLst>
            </p:cNvPr>
            <p:cNvSpPr/>
            <p:nvPr/>
          </p:nvSpPr>
          <p:spPr>
            <a:xfrm>
              <a:off x="1691286" y="955451"/>
              <a:ext cx="643467" cy="23706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9" name="TextBox 168">
            <a:extLst>
              <a:ext uri="{FF2B5EF4-FFF2-40B4-BE49-F238E27FC236}">
                <a16:creationId xmlns:a16="http://schemas.microsoft.com/office/drawing/2014/main" id="{306AA5E0-1E4F-49BC-8673-D1E289591BB5}"/>
              </a:ext>
            </a:extLst>
          </p:cNvPr>
          <p:cNvSpPr txBox="1"/>
          <p:nvPr/>
        </p:nvSpPr>
        <p:spPr>
          <a:xfrm>
            <a:off x="10490418" y="4556878"/>
            <a:ext cx="1176058" cy="276999"/>
          </a:xfrm>
          <a:prstGeom prst="rect">
            <a:avLst/>
          </a:prstGeom>
          <a:noFill/>
        </p:spPr>
        <p:txBody>
          <a:bodyPr wrap="square" rtlCol="0">
            <a:spAutoFit/>
          </a:bodyPr>
          <a:lstStyle/>
          <a:p>
            <a:r>
              <a:rPr lang="en-US" sz="1200" dirty="0"/>
              <a:t>AAAAAAAAAAA</a:t>
            </a:r>
          </a:p>
        </p:txBody>
      </p:sp>
      <p:sp>
        <p:nvSpPr>
          <p:cNvPr id="172" name="Explosion: 8 Points 171">
            <a:extLst>
              <a:ext uri="{FF2B5EF4-FFF2-40B4-BE49-F238E27FC236}">
                <a16:creationId xmlns:a16="http://schemas.microsoft.com/office/drawing/2014/main" id="{61DCE5F1-C489-4101-8F6C-A8156F5DC684}"/>
              </a:ext>
            </a:extLst>
          </p:cNvPr>
          <p:cNvSpPr/>
          <p:nvPr/>
        </p:nvSpPr>
        <p:spPr>
          <a:xfrm>
            <a:off x="7430775" y="4774827"/>
            <a:ext cx="114602" cy="11230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3" name="Explosion: 8 Points 172">
            <a:extLst>
              <a:ext uri="{FF2B5EF4-FFF2-40B4-BE49-F238E27FC236}">
                <a16:creationId xmlns:a16="http://schemas.microsoft.com/office/drawing/2014/main" id="{32D9AA1A-A3CA-4B73-AF3F-7B094A0CF011}"/>
              </a:ext>
            </a:extLst>
          </p:cNvPr>
          <p:cNvSpPr/>
          <p:nvPr/>
        </p:nvSpPr>
        <p:spPr>
          <a:xfrm>
            <a:off x="7779791" y="4788002"/>
            <a:ext cx="114602" cy="112305"/>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75" name="Straight Arrow Connector 174">
            <a:extLst>
              <a:ext uri="{FF2B5EF4-FFF2-40B4-BE49-F238E27FC236}">
                <a16:creationId xmlns:a16="http://schemas.microsoft.com/office/drawing/2014/main" id="{F01D9440-9DB8-474F-9908-A6B2BA06A20D}"/>
              </a:ext>
            </a:extLst>
          </p:cNvPr>
          <p:cNvCxnSpPr>
            <a:cxnSpLocks/>
          </p:cNvCxnSpPr>
          <p:nvPr/>
        </p:nvCxnSpPr>
        <p:spPr>
          <a:xfrm flipH="1">
            <a:off x="8302646" y="3996998"/>
            <a:ext cx="293669" cy="489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0061858-3E98-40D3-8AFB-F6D1470ADFD7}"/>
              </a:ext>
            </a:extLst>
          </p:cNvPr>
          <p:cNvCxnSpPr>
            <a:cxnSpLocks/>
          </p:cNvCxnSpPr>
          <p:nvPr/>
        </p:nvCxnSpPr>
        <p:spPr>
          <a:xfrm>
            <a:off x="9088569" y="3999598"/>
            <a:ext cx="653433" cy="4867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8DF10C37-1C04-47E8-87F3-6F1152711AEF}"/>
              </a:ext>
            </a:extLst>
          </p:cNvPr>
          <p:cNvSpPr txBox="1"/>
          <p:nvPr/>
        </p:nvSpPr>
        <p:spPr>
          <a:xfrm>
            <a:off x="9440317" y="4838079"/>
            <a:ext cx="1415743" cy="338554"/>
          </a:xfrm>
          <a:prstGeom prst="rect">
            <a:avLst/>
          </a:prstGeom>
          <a:noFill/>
        </p:spPr>
        <p:txBody>
          <a:bodyPr wrap="square" rtlCol="0">
            <a:spAutoFit/>
          </a:bodyPr>
          <a:lstStyle/>
          <a:p>
            <a:pPr algn="ctr"/>
            <a:r>
              <a:rPr lang="en-US" sz="1600" dirty="0">
                <a:highlight>
                  <a:srgbClr val="FFFF00"/>
                </a:highlight>
              </a:rPr>
              <a:t>Intact ORF</a:t>
            </a:r>
          </a:p>
        </p:txBody>
      </p:sp>
      <p:sp>
        <p:nvSpPr>
          <p:cNvPr id="181" name="TextBox 180">
            <a:extLst>
              <a:ext uri="{FF2B5EF4-FFF2-40B4-BE49-F238E27FC236}">
                <a16:creationId xmlns:a16="http://schemas.microsoft.com/office/drawing/2014/main" id="{5B7C8C0C-52ED-4064-9CF3-8745FB4D1744}"/>
              </a:ext>
            </a:extLst>
          </p:cNvPr>
          <p:cNvSpPr txBox="1"/>
          <p:nvPr/>
        </p:nvSpPr>
        <p:spPr>
          <a:xfrm>
            <a:off x="7141217" y="4958032"/>
            <a:ext cx="1415743" cy="584775"/>
          </a:xfrm>
          <a:prstGeom prst="rect">
            <a:avLst/>
          </a:prstGeom>
          <a:noFill/>
        </p:spPr>
        <p:txBody>
          <a:bodyPr wrap="square" rtlCol="0">
            <a:spAutoFit/>
          </a:bodyPr>
          <a:lstStyle/>
          <a:p>
            <a:pPr algn="ctr"/>
            <a:r>
              <a:rPr lang="en-US" sz="1600" dirty="0">
                <a:highlight>
                  <a:srgbClr val="FFFF00"/>
                </a:highlight>
              </a:rPr>
              <a:t>Deleterious </a:t>
            </a:r>
          </a:p>
          <a:p>
            <a:pPr algn="ctr"/>
            <a:r>
              <a:rPr lang="en-US" sz="1600" dirty="0">
                <a:highlight>
                  <a:srgbClr val="FFFF00"/>
                </a:highlight>
              </a:rPr>
              <a:t>Mutations</a:t>
            </a:r>
          </a:p>
        </p:txBody>
      </p:sp>
      <p:sp>
        <p:nvSpPr>
          <p:cNvPr id="182" name="Rectangle 181">
            <a:extLst>
              <a:ext uri="{FF2B5EF4-FFF2-40B4-BE49-F238E27FC236}">
                <a16:creationId xmlns:a16="http://schemas.microsoft.com/office/drawing/2014/main" id="{2EDB9E99-3C24-4109-B72C-1BED4C64D03A}"/>
              </a:ext>
            </a:extLst>
          </p:cNvPr>
          <p:cNvSpPr/>
          <p:nvPr/>
        </p:nvSpPr>
        <p:spPr>
          <a:xfrm>
            <a:off x="2389178" y="92122"/>
            <a:ext cx="723069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Origin of New Gene Copies through Gene Duplication</a:t>
            </a:r>
          </a:p>
        </p:txBody>
      </p:sp>
      <p:sp>
        <p:nvSpPr>
          <p:cNvPr id="196" name="Freeform: Shape 195">
            <a:extLst>
              <a:ext uri="{FF2B5EF4-FFF2-40B4-BE49-F238E27FC236}">
                <a16:creationId xmlns:a16="http://schemas.microsoft.com/office/drawing/2014/main" id="{7CCF96D2-644C-4372-9247-80A69379B984}"/>
              </a:ext>
            </a:extLst>
          </p:cNvPr>
          <p:cNvSpPr/>
          <p:nvPr/>
        </p:nvSpPr>
        <p:spPr>
          <a:xfrm>
            <a:off x="828673" y="2507721"/>
            <a:ext cx="5546395" cy="4192609"/>
          </a:xfrm>
          <a:custGeom>
            <a:avLst/>
            <a:gdLst>
              <a:gd name="connsiteX0" fmla="*/ 299668 w 5881292"/>
              <a:gd name="connsiteY0" fmla="*/ 91722 h 4642110"/>
              <a:gd name="connsiteX1" fmla="*/ 575893 w 5881292"/>
              <a:gd name="connsiteY1" fmla="*/ 91722 h 4642110"/>
              <a:gd name="connsiteX2" fmla="*/ 4824043 w 5881292"/>
              <a:gd name="connsiteY2" fmla="*/ 63147 h 4642110"/>
              <a:gd name="connsiteX3" fmla="*/ 5719393 w 5881292"/>
              <a:gd name="connsiteY3" fmla="*/ 682272 h 4642110"/>
              <a:gd name="connsiteX4" fmla="*/ 5728918 w 5881292"/>
              <a:gd name="connsiteY4" fmla="*/ 3749322 h 4642110"/>
              <a:gd name="connsiteX5" fmla="*/ 4166818 w 5881292"/>
              <a:gd name="connsiteY5" fmla="*/ 4482747 h 4642110"/>
              <a:gd name="connsiteX6" fmla="*/ 528268 w 5881292"/>
              <a:gd name="connsiteY6" fmla="*/ 4330347 h 4642110"/>
              <a:gd name="connsiteX7" fmla="*/ 4393 w 5881292"/>
              <a:gd name="connsiteY7" fmla="*/ 1329972 h 4642110"/>
              <a:gd name="connsiteX8" fmla="*/ 299668 w 5881292"/>
              <a:gd name="connsiteY8" fmla="*/ 91722 h 4642110"/>
              <a:gd name="connsiteX0" fmla="*/ 299668 w 5877762"/>
              <a:gd name="connsiteY0" fmla="*/ 91722 h 4671346"/>
              <a:gd name="connsiteX1" fmla="*/ 575893 w 5877762"/>
              <a:gd name="connsiteY1" fmla="*/ 91722 h 4671346"/>
              <a:gd name="connsiteX2" fmla="*/ 4824043 w 5877762"/>
              <a:gd name="connsiteY2" fmla="*/ 63147 h 4671346"/>
              <a:gd name="connsiteX3" fmla="*/ 5719393 w 5877762"/>
              <a:gd name="connsiteY3" fmla="*/ 682272 h 4671346"/>
              <a:gd name="connsiteX4" fmla="*/ 5728918 w 5877762"/>
              <a:gd name="connsiteY4" fmla="*/ 3749322 h 4671346"/>
              <a:gd name="connsiteX5" fmla="*/ 4217258 w 5877762"/>
              <a:gd name="connsiteY5" fmla="*/ 4545620 h 4671346"/>
              <a:gd name="connsiteX6" fmla="*/ 528268 w 5877762"/>
              <a:gd name="connsiteY6" fmla="*/ 4330347 h 4671346"/>
              <a:gd name="connsiteX7" fmla="*/ 4393 w 5877762"/>
              <a:gd name="connsiteY7" fmla="*/ 1329972 h 4671346"/>
              <a:gd name="connsiteX8" fmla="*/ 299668 w 5877762"/>
              <a:gd name="connsiteY8" fmla="*/ 91722 h 4671346"/>
              <a:gd name="connsiteX0" fmla="*/ 299668 w 5877762"/>
              <a:gd name="connsiteY0" fmla="*/ 91722 h 4691409"/>
              <a:gd name="connsiteX1" fmla="*/ 575893 w 5877762"/>
              <a:gd name="connsiteY1" fmla="*/ 91722 h 4691409"/>
              <a:gd name="connsiteX2" fmla="*/ 4824043 w 5877762"/>
              <a:gd name="connsiteY2" fmla="*/ 63147 h 4691409"/>
              <a:gd name="connsiteX3" fmla="*/ 5719393 w 5877762"/>
              <a:gd name="connsiteY3" fmla="*/ 682272 h 4691409"/>
              <a:gd name="connsiteX4" fmla="*/ 5728918 w 5877762"/>
              <a:gd name="connsiteY4" fmla="*/ 3749322 h 4691409"/>
              <a:gd name="connsiteX5" fmla="*/ 4217258 w 5877762"/>
              <a:gd name="connsiteY5" fmla="*/ 4545620 h 4691409"/>
              <a:gd name="connsiteX6" fmla="*/ 528268 w 5877762"/>
              <a:gd name="connsiteY6" fmla="*/ 4330347 h 4691409"/>
              <a:gd name="connsiteX7" fmla="*/ 4393 w 5877762"/>
              <a:gd name="connsiteY7" fmla="*/ 1329972 h 4691409"/>
              <a:gd name="connsiteX8" fmla="*/ 299668 w 5877762"/>
              <a:gd name="connsiteY8" fmla="*/ 91722 h 4691409"/>
              <a:gd name="connsiteX0" fmla="*/ 299668 w 5874245"/>
              <a:gd name="connsiteY0" fmla="*/ 91722 h 4727121"/>
              <a:gd name="connsiteX1" fmla="*/ 575893 w 5874245"/>
              <a:gd name="connsiteY1" fmla="*/ 91722 h 4727121"/>
              <a:gd name="connsiteX2" fmla="*/ 4824043 w 5874245"/>
              <a:gd name="connsiteY2" fmla="*/ 63147 h 4727121"/>
              <a:gd name="connsiteX3" fmla="*/ 5719393 w 5874245"/>
              <a:gd name="connsiteY3" fmla="*/ 682272 h 4727121"/>
              <a:gd name="connsiteX4" fmla="*/ 5728918 w 5874245"/>
              <a:gd name="connsiteY4" fmla="*/ 3749322 h 4727121"/>
              <a:gd name="connsiteX5" fmla="*/ 4267698 w 5874245"/>
              <a:gd name="connsiteY5" fmla="*/ 4608493 h 4727121"/>
              <a:gd name="connsiteX6" fmla="*/ 528268 w 5874245"/>
              <a:gd name="connsiteY6" fmla="*/ 4330347 h 4727121"/>
              <a:gd name="connsiteX7" fmla="*/ 4393 w 5874245"/>
              <a:gd name="connsiteY7" fmla="*/ 1329972 h 4727121"/>
              <a:gd name="connsiteX8" fmla="*/ 299668 w 5874245"/>
              <a:gd name="connsiteY8" fmla="*/ 91722 h 4727121"/>
              <a:gd name="connsiteX0" fmla="*/ 299668 w 5874245"/>
              <a:gd name="connsiteY0" fmla="*/ 91722 h 4709664"/>
              <a:gd name="connsiteX1" fmla="*/ 575893 w 5874245"/>
              <a:gd name="connsiteY1" fmla="*/ 91722 h 4709664"/>
              <a:gd name="connsiteX2" fmla="*/ 4824043 w 5874245"/>
              <a:gd name="connsiteY2" fmla="*/ 63147 h 4709664"/>
              <a:gd name="connsiteX3" fmla="*/ 5719393 w 5874245"/>
              <a:gd name="connsiteY3" fmla="*/ 682272 h 4709664"/>
              <a:gd name="connsiteX4" fmla="*/ 5728918 w 5874245"/>
              <a:gd name="connsiteY4" fmla="*/ 3749322 h 4709664"/>
              <a:gd name="connsiteX5" fmla="*/ 4267698 w 5874245"/>
              <a:gd name="connsiteY5" fmla="*/ 4608493 h 4709664"/>
              <a:gd name="connsiteX6" fmla="*/ 528268 w 5874245"/>
              <a:gd name="connsiteY6" fmla="*/ 4330347 h 4709664"/>
              <a:gd name="connsiteX7" fmla="*/ 4393 w 5874245"/>
              <a:gd name="connsiteY7" fmla="*/ 1329972 h 4709664"/>
              <a:gd name="connsiteX8" fmla="*/ 299668 w 5874245"/>
              <a:gd name="connsiteY8" fmla="*/ 91722 h 47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4245" h="4709664">
                <a:moveTo>
                  <a:pt x="299668" y="91722"/>
                </a:moveTo>
                <a:cubicBezTo>
                  <a:pt x="394918" y="-114653"/>
                  <a:pt x="575893" y="91722"/>
                  <a:pt x="575893" y="91722"/>
                </a:cubicBezTo>
                <a:cubicBezTo>
                  <a:pt x="1329955" y="86960"/>
                  <a:pt x="3966793" y="-35278"/>
                  <a:pt x="4824043" y="63147"/>
                </a:cubicBezTo>
                <a:cubicBezTo>
                  <a:pt x="5681293" y="161572"/>
                  <a:pt x="5568581" y="67910"/>
                  <a:pt x="5719393" y="682272"/>
                </a:cubicBezTo>
                <a:cubicBezTo>
                  <a:pt x="5870205" y="1296634"/>
                  <a:pt x="5970867" y="3094952"/>
                  <a:pt x="5728918" y="3749322"/>
                </a:cubicBezTo>
                <a:cubicBezTo>
                  <a:pt x="5486969" y="4403692"/>
                  <a:pt x="5195001" y="4501177"/>
                  <a:pt x="4267698" y="4608493"/>
                </a:cubicBezTo>
                <a:cubicBezTo>
                  <a:pt x="3340395" y="4715809"/>
                  <a:pt x="1222006" y="4855810"/>
                  <a:pt x="528268" y="4330347"/>
                </a:cubicBezTo>
                <a:cubicBezTo>
                  <a:pt x="-165470" y="3804885"/>
                  <a:pt x="44080" y="2030059"/>
                  <a:pt x="4393" y="1329972"/>
                </a:cubicBezTo>
                <a:cubicBezTo>
                  <a:pt x="-35294" y="629885"/>
                  <a:pt x="204418" y="298097"/>
                  <a:pt x="299668" y="917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196">
            <a:extLst>
              <a:ext uri="{FF2B5EF4-FFF2-40B4-BE49-F238E27FC236}">
                <a16:creationId xmlns:a16="http://schemas.microsoft.com/office/drawing/2014/main" id="{870B5867-EC22-468C-A663-DDBC249E721A}"/>
              </a:ext>
            </a:extLst>
          </p:cNvPr>
          <p:cNvSpPr/>
          <p:nvPr/>
        </p:nvSpPr>
        <p:spPr>
          <a:xfrm>
            <a:off x="6729016" y="1078986"/>
            <a:ext cx="5160607" cy="4767855"/>
          </a:xfrm>
          <a:custGeom>
            <a:avLst/>
            <a:gdLst>
              <a:gd name="connsiteX0" fmla="*/ 299668 w 5881292"/>
              <a:gd name="connsiteY0" fmla="*/ 91722 h 4642110"/>
              <a:gd name="connsiteX1" fmla="*/ 575893 w 5881292"/>
              <a:gd name="connsiteY1" fmla="*/ 91722 h 4642110"/>
              <a:gd name="connsiteX2" fmla="*/ 4824043 w 5881292"/>
              <a:gd name="connsiteY2" fmla="*/ 63147 h 4642110"/>
              <a:gd name="connsiteX3" fmla="*/ 5719393 w 5881292"/>
              <a:gd name="connsiteY3" fmla="*/ 682272 h 4642110"/>
              <a:gd name="connsiteX4" fmla="*/ 5728918 w 5881292"/>
              <a:gd name="connsiteY4" fmla="*/ 3749322 h 4642110"/>
              <a:gd name="connsiteX5" fmla="*/ 4166818 w 5881292"/>
              <a:gd name="connsiteY5" fmla="*/ 4482747 h 4642110"/>
              <a:gd name="connsiteX6" fmla="*/ 528268 w 5881292"/>
              <a:gd name="connsiteY6" fmla="*/ 4330347 h 4642110"/>
              <a:gd name="connsiteX7" fmla="*/ 4393 w 5881292"/>
              <a:gd name="connsiteY7" fmla="*/ 1329972 h 4642110"/>
              <a:gd name="connsiteX8" fmla="*/ 299668 w 5881292"/>
              <a:gd name="connsiteY8" fmla="*/ 91722 h 4642110"/>
              <a:gd name="connsiteX0" fmla="*/ 299668 w 5877762"/>
              <a:gd name="connsiteY0" fmla="*/ 91722 h 4671346"/>
              <a:gd name="connsiteX1" fmla="*/ 575893 w 5877762"/>
              <a:gd name="connsiteY1" fmla="*/ 91722 h 4671346"/>
              <a:gd name="connsiteX2" fmla="*/ 4824043 w 5877762"/>
              <a:gd name="connsiteY2" fmla="*/ 63147 h 4671346"/>
              <a:gd name="connsiteX3" fmla="*/ 5719393 w 5877762"/>
              <a:gd name="connsiteY3" fmla="*/ 682272 h 4671346"/>
              <a:gd name="connsiteX4" fmla="*/ 5728918 w 5877762"/>
              <a:gd name="connsiteY4" fmla="*/ 3749322 h 4671346"/>
              <a:gd name="connsiteX5" fmla="*/ 4217258 w 5877762"/>
              <a:gd name="connsiteY5" fmla="*/ 4545620 h 4671346"/>
              <a:gd name="connsiteX6" fmla="*/ 528268 w 5877762"/>
              <a:gd name="connsiteY6" fmla="*/ 4330347 h 4671346"/>
              <a:gd name="connsiteX7" fmla="*/ 4393 w 5877762"/>
              <a:gd name="connsiteY7" fmla="*/ 1329972 h 4671346"/>
              <a:gd name="connsiteX8" fmla="*/ 299668 w 5877762"/>
              <a:gd name="connsiteY8" fmla="*/ 91722 h 4671346"/>
              <a:gd name="connsiteX0" fmla="*/ 299668 w 5877762"/>
              <a:gd name="connsiteY0" fmla="*/ 91722 h 4691409"/>
              <a:gd name="connsiteX1" fmla="*/ 575893 w 5877762"/>
              <a:gd name="connsiteY1" fmla="*/ 91722 h 4691409"/>
              <a:gd name="connsiteX2" fmla="*/ 4824043 w 5877762"/>
              <a:gd name="connsiteY2" fmla="*/ 63147 h 4691409"/>
              <a:gd name="connsiteX3" fmla="*/ 5719393 w 5877762"/>
              <a:gd name="connsiteY3" fmla="*/ 682272 h 4691409"/>
              <a:gd name="connsiteX4" fmla="*/ 5728918 w 5877762"/>
              <a:gd name="connsiteY4" fmla="*/ 3749322 h 4691409"/>
              <a:gd name="connsiteX5" fmla="*/ 4217258 w 5877762"/>
              <a:gd name="connsiteY5" fmla="*/ 4545620 h 4691409"/>
              <a:gd name="connsiteX6" fmla="*/ 528268 w 5877762"/>
              <a:gd name="connsiteY6" fmla="*/ 4330347 h 4691409"/>
              <a:gd name="connsiteX7" fmla="*/ 4393 w 5877762"/>
              <a:gd name="connsiteY7" fmla="*/ 1329972 h 4691409"/>
              <a:gd name="connsiteX8" fmla="*/ 299668 w 5877762"/>
              <a:gd name="connsiteY8" fmla="*/ 91722 h 4691409"/>
              <a:gd name="connsiteX0" fmla="*/ 299668 w 5874245"/>
              <a:gd name="connsiteY0" fmla="*/ 91722 h 4727121"/>
              <a:gd name="connsiteX1" fmla="*/ 575893 w 5874245"/>
              <a:gd name="connsiteY1" fmla="*/ 91722 h 4727121"/>
              <a:gd name="connsiteX2" fmla="*/ 4824043 w 5874245"/>
              <a:gd name="connsiteY2" fmla="*/ 63147 h 4727121"/>
              <a:gd name="connsiteX3" fmla="*/ 5719393 w 5874245"/>
              <a:gd name="connsiteY3" fmla="*/ 682272 h 4727121"/>
              <a:gd name="connsiteX4" fmla="*/ 5728918 w 5874245"/>
              <a:gd name="connsiteY4" fmla="*/ 3749322 h 4727121"/>
              <a:gd name="connsiteX5" fmla="*/ 4267698 w 5874245"/>
              <a:gd name="connsiteY5" fmla="*/ 4608493 h 4727121"/>
              <a:gd name="connsiteX6" fmla="*/ 528268 w 5874245"/>
              <a:gd name="connsiteY6" fmla="*/ 4330347 h 4727121"/>
              <a:gd name="connsiteX7" fmla="*/ 4393 w 5874245"/>
              <a:gd name="connsiteY7" fmla="*/ 1329972 h 4727121"/>
              <a:gd name="connsiteX8" fmla="*/ 299668 w 5874245"/>
              <a:gd name="connsiteY8" fmla="*/ 91722 h 4727121"/>
              <a:gd name="connsiteX0" fmla="*/ 299668 w 5874245"/>
              <a:gd name="connsiteY0" fmla="*/ 91722 h 4709664"/>
              <a:gd name="connsiteX1" fmla="*/ 575893 w 5874245"/>
              <a:gd name="connsiteY1" fmla="*/ 91722 h 4709664"/>
              <a:gd name="connsiteX2" fmla="*/ 4824043 w 5874245"/>
              <a:gd name="connsiteY2" fmla="*/ 63147 h 4709664"/>
              <a:gd name="connsiteX3" fmla="*/ 5719393 w 5874245"/>
              <a:gd name="connsiteY3" fmla="*/ 682272 h 4709664"/>
              <a:gd name="connsiteX4" fmla="*/ 5728918 w 5874245"/>
              <a:gd name="connsiteY4" fmla="*/ 3749322 h 4709664"/>
              <a:gd name="connsiteX5" fmla="*/ 4267698 w 5874245"/>
              <a:gd name="connsiteY5" fmla="*/ 4608493 h 4709664"/>
              <a:gd name="connsiteX6" fmla="*/ 528268 w 5874245"/>
              <a:gd name="connsiteY6" fmla="*/ 4330347 h 4709664"/>
              <a:gd name="connsiteX7" fmla="*/ 4393 w 5874245"/>
              <a:gd name="connsiteY7" fmla="*/ 1329972 h 4709664"/>
              <a:gd name="connsiteX8" fmla="*/ 299668 w 5874245"/>
              <a:gd name="connsiteY8" fmla="*/ 91722 h 4709664"/>
              <a:gd name="connsiteX0" fmla="*/ 300037 w 5874614"/>
              <a:gd name="connsiteY0" fmla="*/ 79211 h 4697153"/>
              <a:gd name="connsiteX1" fmla="*/ 576262 w 5874614"/>
              <a:gd name="connsiteY1" fmla="*/ 79211 h 4697153"/>
              <a:gd name="connsiteX2" fmla="*/ 4824412 w 5874614"/>
              <a:gd name="connsiteY2" fmla="*/ 50636 h 4697153"/>
              <a:gd name="connsiteX3" fmla="*/ 5719762 w 5874614"/>
              <a:gd name="connsiteY3" fmla="*/ 669761 h 4697153"/>
              <a:gd name="connsiteX4" fmla="*/ 5729287 w 5874614"/>
              <a:gd name="connsiteY4" fmla="*/ 3736811 h 4697153"/>
              <a:gd name="connsiteX5" fmla="*/ 4268067 w 5874614"/>
              <a:gd name="connsiteY5" fmla="*/ 4595982 h 4697153"/>
              <a:gd name="connsiteX6" fmla="*/ 528637 w 5874614"/>
              <a:gd name="connsiteY6" fmla="*/ 4317836 h 4697153"/>
              <a:gd name="connsiteX7" fmla="*/ 4762 w 5874614"/>
              <a:gd name="connsiteY7" fmla="*/ 1317461 h 4697153"/>
              <a:gd name="connsiteX8" fmla="*/ 300037 w 5874614"/>
              <a:gd name="connsiteY8" fmla="*/ 79211 h 469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4614" h="4697153">
                <a:moveTo>
                  <a:pt x="300037" y="79211"/>
                </a:moveTo>
                <a:cubicBezTo>
                  <a:pt x="416972" y="-99013"/>
                  <a:pt x="576262" y="79211"/>
                  <a:pt x="576262" y="79211"/>
                </a:cubicBezTo>
                <a:cubicBezTo>
                  <a:pt x="1330324" y="74449"/>
                  <a:pt x="3967162" y="-47789"/>
                  <a:pt x="4824412" y="50636"/>
                </a:cubicBezTo>
                <a:cubicBezTo>
                  <a:pt x="5681662" y="149061"/>
                  <a:pt x="5568950" y="55399"/>
                  <a:pt x="5719762" y="669761"/>
                </a:cubicBezTo>
                <a:cubicBezTo>
                  <a:pt x="5870574" y="1284123"/>
                  <a:pt x="5971236" y="3082441"/>
                  <a:pt x="5729287" y="3736811"/>
                </a:cubicBezTo>
                <a:cubicBezTo>
                  <a:pt x="5487338" y="4391181"/>
                  <a:pt x="5195370" y="4488666"/>
                  <a:pt x="4268067" y="4595982"/>
                </a:cubicBezTo>
                <a:cubicBezTo>
                  <a:pt x="3340764" y="4703298"/>
                  <a:pt x="1222375" y="4843299"/>
                  <a:pt x="528637" y="4317836"/>
                </a:cubicBezTo>
                <a:cubicBezTo>
                  <a:pt x="-165101" y="3792374"/>
                  <a:pt x="44449" y="2017548"/>
                  <a:pt x="4762" y="1317461"/>
                </a:cubicBezTo>
                <a:cubicBezTo>
                  <a:pt x="-34925" y="617374"/>
                  <a:pt x="183102" y="257435"/>
                  <a:pt x="300037" y="7921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TextBox 198">
            <a:extLst>
              <a:ext uri="{FF2B5EF4-FFF2-40B4-BE49-F238E27FC236}">
                <a16:creationId xmlns:a16="http://schemas.microsoft.com/office/drawing/2014/main" id="{BEF84A24-3611-45E5-A1BC-6A563F966790}"/>
              </a:ext>
            </a:extLst>
          </p:cNvPr>
          <p:cNvSpPr txBox="1"/>
          <p:nvPr/>
        </p:nvSpPr>
        <p:spPr>
          <a:xfrm>
            <a:off x="7908057" y="674061"/>
            <a:ext cx="2512858" cy="338554"/>
          </a:xfrm>
          <a:prstGeom prst="rect">
            <a:avLst/>
          </a:prstGeom>
          <a:noFill/>
        </p:spPr>
        <p:txBody>
          <a:bodyPr wrap="square" rtlCol="0">
            <a:spAutoFit/>
          </a:bodyPr>
          <a:lstStyle/>
          <a:p>
            <a:r>
              <a:rPr lang="en-US" sz="1600" b="1" dirty="0">
                <a:highlight>
                  <a:srgbClr val="00FFFF"/>
                </a:highlight>
              </a:rPr>
              <a:t>B. RNA-based duplication</a:t>
            </a:r>
          </a:p>
        </p:txBody>
      </p:sp>
      <p:sp>
        <p:nvSpPr>
          <p:cNvPr id="200" name="TextBox 199">
            <a:extLst>
              <a:ext uri="{FF2B5EF4-FFF2-40B4-BE49-F238E27FC236}">
                <a16:creationId xmlns:a16="http://schemas.microsoft.com/office/drawing/2014/main" id="{7D6B4F87-570B-4858-B16A-AB30E56FB8EC}"/>
              </a:ext>
            </a:extLst>
          </p:cNvPr>
          <p:cNvSpPr txBox="1"/>
          <p:nvPr/>
        </p:nvSpPr>
        <p:spPr>
          <a:xfrm>
            <a:off x="2330307" y="1122522"/>
            <a:ext cx="1451525" cy="338554"/>
          </a:xfrm>
          <a:prstGeom prst="rect">
            <a:avLst/>
          </a:prstGeom>
          <a:noFill/>
        </p:spPr>
        <p:txBody>
          <a:bodyPr wrap="square" rtlCol="0">
            <a:spAutoFit/>
          </a:bodyPr>
          <a:lstStyle/>
          <a:p>
            <a:r>
              <a:rPr lang="en-US" sz="1600" dirty="0">
                <a:highlight>
                  <a:srgbClr val="FFFF00"/>
                </a:highlight>
              </a:rPr>
              <a:t>Parental gene</a:t>
            </a:r>
          </a:p>
        </p:txBody>
      </p:sp>
      <p:grpSp>
        <p:nvGrpSpPr>
          <p:cNvPr id="203" name="Group 202">
            <a:extLst>
              <a:ext uri="{FF2B5EF4-FFF2-40B4-BE49-F238E27FC236}">
                <a16:creationId xmlns:a16="http://schemas.microsoft.com/office/drawing/2014/main" id="{146796E8-30A2-4B83-A494-994C166CEDD5}"/>
              </a:ext>
            </a:extLst>
          </p:cNvPr>
          <p:cNvGrpSpPr/>
          <p:nvPr/>
        </p:nvGrpSpPr>
        <p:grpSpPr>
          <a:xfrm>
            <a:off x="4202040" y="705748"/>
            <a:ext cx="7926648" cy="5413620"/>
            <a:chOff x="4141527" y="598390"/>
            <a:chExt cx="7926648" cy="5413620"/>
          </a:xfrm>
        </p:grpSpPr>
        <p:sp>
          <p:nvSpPr>
            <p:cNvPr id="201" name="Rectangle 200">
              <a:extLst>
                <a:ext uri="{FF2B5EF4-FFF2-40B4-BE49-F238E27FC236}">
                  <a16:creationId xmlns:a16="http://schemas.microsoft.com/office/drawing/2014/main" id="{76FC9BB0-5FC3-4562-ABA5-CDF4E373EE2B}"/>
                </a:ext>
              </a:extLst>
            </p:cNvPr>
            <p:cNvSpPr/>
            <p:nvPr/>
          </p:nvSpPr>
          <p:spPr>
            <a:xfrm>
              <a:off x="6491491" y="598390"/>
              <a:ext cx="5576684" cy="5413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3F5AEE1C-7298-40D1-B1A9-B010E0B8CDD0}"/>
                </a:ext>
              </a:extLst>
            </p:cNvPr>
            <p:cNvSpPr/>
            <p:nvPr/>
          </p:nvSpPr>
          <p:spPr>
            <a:xfrm>
              <a:off x="4141527" y="1330670"/>
              <a:ext cx="5576684" cy="621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Rectangle 204">
            <a:extLst>
              <a:ext uri="{FF2B5EF4-FFF2-40B4-BE49-F238E27FC236}">
                <a16:creationId xmlns:a16="http://schemas.microsoft.com/office/drawing/2014/main" id="{F3CF77CE-605D-4E20-A564-A21C63329C7D}"/>
              </a:ext>
            </a:extLst>
          </p:cNvPr>
          <p:cNvSpPr/>
          <p:nvPr/>
        </p:nvSpPr>
        <p:spPr>
          <a:xfrm>
            <a:off x="822207" y="5011817"/>
            <a:ext cx="5576684" cy="1739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6" name="Rectangle 135">
            <a:extLst>
              <a:ext uri="{FF2B5EF4-FFF2-40B4-BE49-F238E27FC236}">
                <a16:creationId xmlns:a16="http://schemas.microsoft.com/office/drawing/2014/main" id="{BD2A5171-D6F4-4BE6-93B5-C54432465C68}"/>
              </a:ext>
            </a:extLst>
          </p:cNvPr>
          <p:cNvSpPr/>
          <p:nvPr/>
        </p:nvSpPr>
        <p:spPr>
          <a:xfrm>
            <a:off x="254446" y="1999205"/>
            <a:ext cx="6137640" cy="3021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93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1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841387" y="3706708"/>
            <a:ext cx="6620840" cy="1684426"/>
            <a:chOff x="409073" y="1396302"/>
            <a:chExt cx="11137231" cy="3019287"/>
          </a:xfrm>
        </p:grpSpPr>
        <p:pic>
          <p:nvPicPr>
            <p:cNvPr id="6" name="Picture 5"/>
            <p:cNvPicPr>
              <a:picLocks noChangeAspect="1"/>
            </p:cNvPicPr>
            <p:nvPr/>
          </p:nvPicPr>
          <p:blipFill>
            <a:blip r:embed="rId2"/>
            <a:stretch>
              <a:fillRect/>
            </a:stretch>
          </p:blipFill>
          <p:spPr>
            <a:xfrm>
              <a:off x="409073" y="1694233"/>
              <a:ext cx="11137231" cy="2721356"/>
            </a:xfrm>
            <a:prstGeom prst="rect">
              <a:avLst/>
            </a:prstGeom>
          </p:spPr>
        </p:pic>
        <p:sp>
          <p:nvSpPr>
            <p:cNvPr id="3" name="Rectangle 2"/>
            <p:cNvSpPr/>
            <p:nvPr/>
          </p:nvSpPr>
          <p:spPr>
            <a:xfrm>
              <a:off x="2671011" y="2803358"/>
              <a:ext cx="517357" cy="38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a:off x="6204285" y="2779294"/>
              <a:ext cx="517357" cy="385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extBox 3"/>
            <p:cNvSpPr txBox="1"/>
            <p:nvPr/>
          </p:nvSpPr>
          <p:spPr>
            <a:xfrm rot="18726863">
              <a:off x="6071319" y="1963811"/>
              <a:ext cx="1652744" cy="517726"/>
            </a:xfrm>
            <a:prstGeom prst="rect">
              <a:avLst/>
            </a:prstGeom>
            <a:noFill/>
          </p:spPr>
          <p:txBody>
            <a:bodyPr wrap="none" rtlCol="0">
              <a:spAutoFit/>
            </a:bodyPr>
            <a:lstStyle/>
            <a:p>
              <a:r>
                <a:rPr lang="en-US" sz="1400" b="1" dirty="0">
                  <a:solidFill>
                    <a:srgbClr val="7030A0"/>
                  </a:solidFill>
                </a:rPr>
                <a:t>B4GalNT4</a:t>
              </a:r>
            </a:p>
          </p:txBody>
        </p:sp>
        <p:sp>
          <p:nvSpPr>
            <p:cNvPr id="7" name="TextBox 6"/>
            <p:cNvSpPr txBox="1"/>
            <p:nvPr/>
          </p:nvSpPr>
          <p:spPr>
            <a:xfrm rot="18726863">
              <a:off x="2607322" y="2134694"/>
              <a:ext cx="1162094" cy="517726"/>
            </a:xfrm>
            <a:prstGeom prst="rect">
              <a:avLst/>
            </a:prstGeom>
            <a:noFill/>
          </p:spPr>
          <p:txBody>
            <a:bodyPr wrap="none" rtlCol="0">
              <a:spAutoFit/>
            </a:bodyPr>
            <a:lstStyle/>
            <a:p>
              <a:r>
                <a:rPr lang="en-US" sz="1400" b="1" dirty="0">
                  <a:solidFill>
                    <a:srgbClr val="7030A0"/>
                  </a:solidFill>
                </a:rPr>
                <a:t>ATHL1</a:t>
              </a:r>
            </a:p>
          </p:txBody>
        </p:sp>
      </p:grpSp>
      <p:pic>
        <p:nvPicPr>
          <p:cNvPr id="11" name="Picture 10">
            <a:extLst>
              <a:ext uri="{FF2B5EF4-FFF2-40B4-BE49-F238E27FC236}">
                <a16:creationId xmlns:a16="http://schemas.microsoft.com/office/drawing/2014/main" id="{DCF48B96-6FB7-4255-BA8E-6D51E47CA5B8}"/>
              </a:ext>
            </a:extLst>
          </p:cNvPr>
          <p:cNvPicPr>
            <a:picLocks noChangeAspect="1"/>
          </p:cNvPicPr>
          <p:nvPr/>
        </p:nvPicPr>
        <p:blipFill>
          <a:blip r:embed="rId3"/>
          <a:stretch>
            <a:fillRect/>
          </a:stretch>
        </p:blipFill>
        <p:spPr>
          <a:xfrm>
            <a:off x="656275" y="1234485"/>
            <a:ext cx="9646983" cy="1034582"/>
          </a:xfrm>
          <a:prstGeom prst="rect">
            <a:avLst/>
          </a:prstGeom>
        </p:spPr>
      </p:pic>
      <p:cxnSp>
        <p:nvCxnSpPr>
          <p:cNvPr id="14" name="Straight Arrow Connector 13">
            <a:extLst>
              <a:ext uri="{FF2B5EF4-FFF2-40B4-BE49-F238E27FC236}">
                <a16:creationId xmlns:a16="http://schemas.microsoft.com/office/drawing/2014/main" id="{50AB1CBD-E755-4AEB-9781-9B1450D98111}"/>
              </a:ext>
            </a:extLst>
          </p:cNvPr>
          <p:cNvCxnSpPr>
            <a:cxnSpLocks/>
          </p:cNvCxnSpPr>
          <p:nvPr/>
        </p:nvCxnSpPr>
        <p:spPr>
          <a:xfrm flipH="1">
            <a:off x="7340992" y="2269067"/>
            <a:ext cx="719797" cy="781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FD2E4D-9EBF-44C3-A1B1-C1F41EBEE2E2}"/>
              </a:ext>
            </a:extLst>
          </p:cNvPr>
          <p:cNvCxnSpPr>
            <a:cxnSpLocks/>
          </p:cNvCxnSpPr>
          <p:nvPr/>
        </p:nvCxnSpPr>
        <p:spPr>
          <a:xfrm>
            <a:off x="8462227" y="2269067"/>
            <a:ext cx="719796" cy="757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8DC5C10-394C-4E86-B63F-7A81A9B57CC2}"/>
              </a:ext>
            </a:extLst>
          </p:cNvPr>
          <p:cNvSpPr/>
          <p:nvPr/>
        </p:nvSpPr>
        <p:spPr>
          <a:xfrm>
            <a:off x="6232124" y="3001461"/>
            <a:ext cx="2603226" cy="707886"/>
          </a:xfrm>
          <a:prstGeom prst="rect">
            <a:avLst/>
          </a:prstGeom>
        </p:spPr>
        <p:txBody>
          <a:bodyPr wrap="square">
            <a:spAutoFit/>
          </a:bodyPr>
          <a:lstStyle/>
          <a:p>
            <a:pPr algn="ctr"/>
            <a:r>
              <a:rPr lang="en-US" sz="2000" b="1" dirty="0">
                <a:latin typeface="Times New Roman" panose="02020603050405020304" pitchFamily="18" charset="0"/>
                <a:cs typeface="Times New Roman" panose="02020603050405020304" pitchFamily="18" charset="0"/>
              </a:rPr>
              <a:t>Parental IFITM3 (1) Chr. 11 </a:t>
            </a:r>
            <a:endParaRPr lang="en-US" sz="20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7BCBE780-4E4D-40CC-8931-1BCB7748819A}"/>
              </a:ext>
            </a:extLst>
          </p:cNvPr>
          <p:cNvSpPr/>
          <p:nvPr/>
        </p:nvSpPr>
        <p:spPr>
          <a:xfrm>
            <a:off x="8835350" y="2998822"/>
            <a:ext cx="2390669" cy="707886"/>
          </a:xfrm>
          <a:prstGeom prst="rect">
            <a:avLst/>
          </a:prstGeom>
        </p:spPr>
        <p:txBody>
          <a:bodyPr wrap="square">
            <a:spAutoFit/>
          </a:bodyPr>
          <a:lstStyle/>
          <a:p>
            <a:pPr algn="ctr"/>
            <a:r>
              <a:rPr lang="en-US" sz="2000" b="1" dirty="0">
                <a:latin typeface="Times New Roman" panose="02020603050405020304" pitchFamily="18" charset="0"/>
                <a:cs typeface="Times New Roman" panose="02020603050405020304" pitchFamily="18" charset="0"/>
              </a:rPr>
              <a:t>Intact ORF (3) </a:t>
            </a:r>
          </a:p>
          <a:p>
            <a:pPr algn="ctr"/>
            <a:r>
              <a:rPr lang="en-US" sz="2000" b="1" dirty="0">
                <a:latin typeface="Times New Roman" panose="02020603050405020304" pitchFamily="18" charset="0"/>
                <a:cs typeface="Times New Roman" panose="02020603050405020304" pitchFamily="18" charset="0"/>
              </a:rPr>
              <a:t>Chr. 4, 8 and 12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24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008-497C-495B-B47E-740A6D867581}"/>
              </a:ext>
            </a:extLst>
          </p:cNvPr>
          <p:cNvSpPr>
            <a:spLocks noGrp="1"/>
          </p:cNvSpPr>
          <p:nvPr>
            <p:ph type="title"/>
          </p:nvPr>
        </p:nvSpPr>
        <p:spPr>
          <a:xfrm>
            <a:off x="838200" y="-99108"/>
            <a:ext cx="10515600" cy="977998"/>
          </a:xfrm>
        </p:spPr>
        <p:txBody>
          <a:bodyPr>
            <a:normAutofit/>
          </a:bodyPr>
          <a:lstStyle/>
          <a:p>
            <a:pPr algn="ctr"/>
            <a:r>
              <a:rPr lang="en-US" sz="2400" b="1" dirty="0">
                <a:latin typeface="Times New Roman" panose="02020603050405020304" pitchFamily="18" charset="0"/>
                <a:cs typeface="Times New Roman" panose="02020603050405020304" pitchFamily="18" charset="0"/>
              </a:rPr>
              <a:t>Questions</a:t>
            </a:r>
          </a:p>
        </p:txBody>
      </p:sp>
      <p:sp>
        <p:nvSpPr>
          <p:cNvPr id="3" name="Content Placeholder 2">
            <a:extLst>
              <a:ext uri="{FF2B5EF4-FFF2-40B4-BE49-F238E27FC236}">
                <a16:creationId xmlns:a16="http://schemas.microsoft.com/office/drawing/2014/main" id="{2B9EFBAB-B57B-4D15-B75E-11A2793C5973}"/>
              </a:ext>
            </a:extLst>
          </p:cNvPr>
          <p:cNvSpPr>
            <a:spLocks noGrp="1"/>
          </p:cNvSpPr>
          <p:nvPr>
            <p:ph idx="1"/>
          </p:nvPr>
        </p:nvSpPr>
        <p:spPr>
          <a:xfrm>
            <a:off x="334620" y="1127916"/>
            <a:ext cx="11718387" cy="4351338"/>
          </a:xfrm>
        </p:spPr>
        <p:txBody>
          <a:bodyPr>
            <a:normAutofit fontScale="77500" lnSpcReduction="20000"/>
          </a:bodyPr>
          <a:lstStyle/>
          <a:p>
            <a:pPr marL="0" indent="0">
              <a:buNone/>
            </a:pPr>
            <a:r>
              <a:rPr lang="en-US" sz="3600" b="1" dirty="0">
                <a:latin typeface="Times New Roman" panose="02020603050405020304" pitchFamily="18" charset="0"/>
                <a:cs typeface="Times New Roman" panose="02020603050405020304" pitchFamily="18" charset="0"/>
              </a:rPr>
              <a:t>     </a:t>
            </a:r>
            <a:r>
              <a:rPr lang="en-US" sz="3600" b="1" dirty="0">
                <a:solidFill>
                  <a:srgbClr val="7030A0"/>
                </a:solidFill>
                <a:latin typeface="Times New Roman" panose="02020603050405020304" pitchFamily="18" charset="0"/>
                <a:cs typeface="Times New Roman" panose="02020603050405020304" pitchFamily="18" charset="0"/>
              </a:rPr>
              <a:t>Are those IFITM3 retrogenes with intact ORF functional? </a:t>
            </a:r>
          </a:p>
          <a:p>
            <a:endParaRPr lang="en-US" sz="3100" b="1"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A. Do they undergo transcription and translation? </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B. What is their </a:t>
            </a:r>
            <a:r>
              <a:rPr lang="en-US" sz="3400" dirty="0" err="1">
                <a:latin typeface="Times New Roman" panose="02020603050405020304" pitchFamily="18" charset="0"/>
                <a:cs typeface="Times New Roman" panose="02020603050405020304" pitchFamily="18" charset="0"/>
              </a:rPr>
              <a:t>spatio</a:t>
            </a:r>
            <a:r>
              <a:rPr lang="en-US" sz="3400" dirty="0">
                <a:latin typeface="Times New Roman" panose="02020603050405020304" pitchFamily="18" charset="0"/>
                <a:cs typeface="Times New Roman" panose="02020603050405020304" pitchFamily="18" charset="0"/>
              </a:rPr>
              <a:t>-temporal expression pattern (i.e. specific  </a:t>
            </a:r>
          </a:p>
          <a:p>
            <a:pPr marL="0" indent="0">
              <a:buNone/>
            </a:pPr>
            <a:r>
              <a:rPr lang="en-US" sz="3400" dirty="0">
                <a:latin typeface="Times New Roman" panose="02020603050405020304" pitchFamily="18" charset="0"/>
                <a:cs typeface="Times New Roman" panose="02020603050405020304" pitchFamily="18" charset="0"/>
              </a:rPr>
              <a:t>                   cells/tissues and timing of expression)?</a:t>
            </a:r>
          </a:p>
          <a:p>
            <a:pPr marL="0" indent="0">
              <a:buNone/>
            </a:pPr>
            <a:endParaRPr lang="en-US" sz="3400" dirty="0">
              <a:latin typeface="Times New Roman" panose="02020603050405020304" pitchFamily="18" charset="0"/>
              <a:cs typeface="Times New Roman" panose="02020603050405020304" pitchFamily="18" charset="0"/>
            </a:endParaRPr>
          </a:p>
          <a:p>
            <a:pPr marL="0" indent="0">
              <a:buNone/>
            </a:pPr>
            <a:r>
              <a:rPr lang="en-US" sz="3400" dirty="0">
                <a:latin typeface="Times New Roman" panose="02020603050405020304" pitchFamily="18" charset="0"/>
                <a:cs typeface="Times New Roman" panose="02020603050405020304" pitchFamily="18" charset="0"/>
              </a:rPr>
              <a:t>             C. Do they play redundant Roles of IFITM3 or gained </a:t>
            </a:r>
          </a:p>
          <a:p>
            <a:pPr marL="0" indent="0">
              <a:buNone/>
            </a:pP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neofunctionalism</a:t>
            </a:r>
            <a:r>
              <a:rPr lang="en-US" sz="3400"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8A8C7BA7-CA07-4A60-B260-0B1109CE1A00}"/>
              </a:ext>
            </a:extLst>
          </p:cNvPr>
          <p:cNvSpPr/>
          <p:nvPr/>
        </p:nvSpPr>
        <p:spPr>
          <a:xfrm>
            <a:off x="1787422" y="5479254"/>
            <a:ext cx="8182818" cy="492443"/>
          </a:xfrm>
          <a:prstGeom prst="rect">
            <a:avLst/>
          </a:prstGeom>
        </p:spPr>
        <p:txBody>
          <a:bodyPr wrap="none">
            <a:spAutoFit/>
          </a:bodyPr>
          <a:lstStyle/>
          <a:p>
            <a:r>
              <a:rPr lang="en-US" sz="2600" b="1" dirty="0">
                <a:highlight>
                  <a:srgbClr val="FFFF00"/>
                </a:highlight>
                <a:latin typeface="Times New Roman" panose="02020603050405020304" pitchFamily="18" charset="0"/>
                <a:cs typeface="Times New Roman" panose="02020603050405020304" pitchFamily="18" charset="0"/>
              </a:rPr>
              <a:t>Investigating the function of human IFITM3 retrogenes.</a:t>
            </a:r>
          </a:p>
        </p:txBody>
      </p:sp>
    </p:spTree>
    <p:extLst>
      <p:ext uri="{BB962C8B-B14F-4D97-AF65-F5344CB8AC3E}">
        <p14:creationId xmlns:p14="http://schemas.microsoft.com/office/powerpoint/2010/main" val="237189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D5177D1-D1DF-44D0-A776-5CE3C414A9DC}"/>
              </a:ext>
            </a:extLst>
          </p:cNvPr>
          <p:cNvSpPr txBox="1">
            <a:spLocks/>
          </p:cNvSpPr>
          <p:nvPr/>
        </p:nvSpPr>
        <p:spPr>
          <a:xfrm>
            <a:off x="2205351" y="0"/>
            <a:ext cx="7590003" cy="646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Arial" panose="020B0604020202020204" pitchFamily="34" charset="0"/>
                <a:cs typeface="Arial" panose="020B0604020202020204" pitchFamily="34" charset="0"/>
              </a:rPr>
              <a:t>IFITM Duplicants in Human</a:t>
            </a:r>
          </a:p>
        </p:txBody>
      </p:sp>
      <p:grpSp>
        <p:nvGrpSpPr>
          <p:cNvPr id="2" name="Group 1">
            <a:extLst>
              <a:ext uri="{FF2B5EF4-FFF2-40B4-BE49-F238E27FC236}">
                <a16:creationId xmlns:a16="http://schemas.microsoft.com/office/drawing/2014/main" id="{77A75911-0120-495A-AB01-E0C267DAF3B9}"/>
              </a:ext>
            </a:extLst>
          </p:cNvPr>
          <p:cNvGrpSpPr/>
          <p:nvPr/>
        </p:nvGrpSpPr>
        <p:grpSpPr>
          <a:xfrm>
            <a:off x="565485" y="1423423"/>
            <a:ext cx="12512842" cy="6211992"/>
            <a:chOff x="56271" y="1097280"/>
            <a:chExt cx="13223633" cy="6632920"/>
          </a:xfrm>
        </p:grpSpPr>
        <p:pic>
          <p:nvPicPr>
            <p:cNvPr id="4" name="Picture 3">
              <a:extLst>
                <a:ext uri="{FF2B5EF4-FFF2-40B4-BE49-F238E27FC236}">
                  <a16:creationId xmlns:a16="http://schemas.microsoft.com/office/drawing/2014/main" id="{B426EB54-2849-41FF-8758-E1EF6C904EE4}"/>
                </a:ext>
              </a:extLst>
            </p:cNvPr>
            <p:cNvPicPr>
              <a:picLocks noChangeAspect="1"/>
            </p:cNvPicPr>
            <p:nvPr/>
          </p:nvPicPr>
          <p:blipFill>
            <a:blip r:embed="rId2"/>
            <a:stretch>
              <a:fillRect/>
            </a:stretch>
          </p:blipFill>
          <p:spPr>
            <a:xfrm>
              <a:off x="1898911" y="1097280"/>
              <a:ext cx="11380993" cy="6632920"/>
            </a:xfrm>
            <a:prstGeom prst="rect">
              <a:avLst/>
            </a:prstGeom>
          </p:spPr>
        </p:pic>
        <p:sp>
          <p:nvSpPr>
            <p:cNvPr id="7" name="TextBox 6">
              <a:extLst>
                <a:ext uri="{FF2B5EF4-FFF2-40B4-BE49-F238E27FC236}">
                  <a16:creationId xmlns:a16="http://schemas.microsoft.com/office/drawing/2014/main" id="{1945E18A-AAEA-46FF-91BE-7ECBFF139BB5}"/>
                </a:ext>
              </a:extLst>
            </p:cNvPr>
            <p:cNvSpPr txBox="1"/>
            <p:nvPr/>
          </p:nvSpPr>
          <p:spPr>
            <a:xfrm>
              <a:off x="169523" y="1722719"/>
              <a:ext cx="1926353" cy="400110"/>
            </a:xfrm>
            <a:prstGeom prst="rect">
              <a:avLst/>
            </a:prstGeom>
            <a:noFill/>
          </p:spPr>
          <p:txBody>
            <a:bodyPr wrap="square" rtlCol="0">
              <a:spAutoFit/>
            </a:bodyPr>
            <a:lstStyle/>
            <a:p>
              <a:r>
                <a:rPr lang="en-US" sz="2000" b="1" dirty="0">
                  <a:highlight>
                    <a:srgbClr val="00FF00"/>
                  </a:highlight>
                  <a:latin typeface="Times New Roman" panose="02020603050405020304" pitchFamily="18" charset="0"/>
                  <a:cs typeface="Times New Roman" panose="02020603050405020304" pitchFamily="18" charset="0"/>
                </a:rPr>
                <a:t>Intact ORF (2)</a:t>
              </a:r>
            </a:p>
          </p:txBody>
        </p:sp>
        <p:sp>
          <p:nvSpPr>
            <p:cNvPr id="8" name="TextBox 7">
              <a:extLst>
                <a:ext uri="{FF2B5EF4-FFF2-40B4-BE49-F238E27FC236}">
                  <a16:creationId xmlns:a16="http://schemas.microsoft.com/office/drawing/2014/main" id="{81B82A26-696A-4E55-8DC5-07C69F4BF2F6}"/>
                </a:ext>
              </a:extLst>
            </p:cNvPr>
            <p:cNvSpPr txBox="1"/>
            <p:nvPr/>
          </p:nvSpPr>
          <p:spPr>
            <a:xfrm>
              <a:off x="56271" y="2394325"/>
              <a:ext cx="2039605" cy="707886"/>
            </a:xfrm>
            <a:prstGeom prst="rect">
              <a:avLst/>
            </a:prstGeom>
            <a:noFill/>
          </p:spPr>
          <p:txBody>
            <a:bodyPr wrap="square" rtlCol="0">
              <a:spAutoFit/>
            </a:bodyPr>
            <a:lstStyle/>
            <a:p>
              <a:pPr algn="ctr"/>
              <a:r>
                <a:rPr lang="en-US" sz="2000" b="1" dirty="0">
                  <a:highlight>
                    <a:srgbClr val="C0C0C0"/>
                  </a:highlight>
                  <a:latin typeface="Times New Roman" panose="02020603050405020304" pitchFamily="18" charset="0"/>
                  <a:cs typeface="Times New Roman" panose="02020603050405020304" pitchFamily="18" charset="0"/>
                </a:rPr>
                <a:t>Deleterious</a:t>
              </a:r>
            </a:p>
            <a:p>
              <a:pPr algn="ctr"/>
              <a:r>
                <a:rPr lang="en-US" sz="2000" b="1" dirty="0">
                  <a:highlight>
                    <a:srgbClr val="C0C0C0"/>
                  </a:highlight>
                  <a:latin typeface="Times New Roman" panose="02020603050405020304" pitchFamily="18" charset="0"/>
                  <a:cs typeface="Times New Roman" panose="02020603050405020304" pitchFamily="18" charset="0"/>
                </a:rPr>
                <a:t>Mutations (13)</a:t>
              </a:r>
            </a:p>
          </p:txBody>
        </p:sp>
      </p:grpSp>
      <p:sp>
        <p:nvSpPr>
          <p:cNvPr id="12" name="TextBox 11">
            <a:extLst>
              <a:ext uri="{FF2B5EF4-FFF2-40B4-BE49-F238E27FC236}">
                <a16:creationId xmlns:a16="http://schemas.microsoft.com/office/drawing/2014/main" id="{9A3B8791-6553-4E03-870D-E9865CDD7069}"/>
              </a:ext>
            </a:extLst>
          </p:cNvPr>
          <p:cNvSpPr txBox="1"/>
          <p:nvPr/>
        </p:nvSpPr>
        <p:spPr>
          <a:xfrm>
            <a:off x="672650" y="515877"/>
            <a:ext cx="6329325" cy="769441"/>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Total 15 IFITM </a:t>
            </a:r>
            <a:r>
              <a:rPr lang="en-US" sz="2200" dirty="0" err="1">
                <a:latin typeface="Times New Roman" panose="02020603050405020304" pitchFamily="18" charset="0"/>
                <a:cs typeface="Times New Roman" panose="02020603050405020304" pitchFamily="18" charset="0"/>
              </a:rPr>
              <a:t>duplicants</a:t>
            </a:r>
            <a:r>
              <a:rPr lang="en-US" sz="2200" dirty="0">
                <a:latin typeface="Times New Roman" panose="02020603050405020304" pitchFamily="18" charset="0"/>
                <a:cs typeface="Times New Roman" panose="02020603050405020304" pitchFamily="18" charset="0"/>
              </a:rPr>
              <a:t> in Human</a:t>
            </a: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All are retrogenes –</a:t>
            </a:r>
            <a:r>
              <a:rPr lang="en-US" sz="2200" dirty="0" err="1">
                <a:latin typeface="Times New Roman" panose="02020603050405020304" pitchFamily="18" charset="0"/>
                <a:cs typeface="Times New Roman" panose="02020603050405020304" pitchFamily="18" charset="0"/>
              </a:rPr>
              <a:t>intronless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PolyA</a:t>
            </a:r>
            <a:r>
              <a:rPr lang="en-US" sz="2200" dirty="0">
                <a:latin typeface="Times New Roman" panose="02020603050405020304" pitchFamily="18" charset="0"/>
                <a:cs typeface="Times New Roman" panose="02020603050405020304" pitchFamily="18" charset="0"/>
              </a:rPr>
              <a:t>-tailed</a:t>
            </a:r>
          </a:p>
        </p:txBody>
      </p:sp>
    </p:spTree>
    <p:extLst>
      <p:ext uri="{BB962C8B-B14F-4D97-AF65-F5344CB8AC3E}">
        <p14:creationId xmlns:p14="http://schemas.microsoft.com/office/powerpoint/2010/main" val="4217281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934CAA-CA28-4507-B1AC-F2910372DACA}"/>
              </a:ext>
            </a:extLst>
          </p:cNvPr>
          <p:cNvSpPr txBox="1"/>
          <p:nvPr/>
        </p:nvSpPr>
        <p:spPr>
          <a:xfrm>
            <a:off x="154416" y="1430569"/>
            <a:ext cx="1367682" cy="707886"/>
          </a:xfrm>
          <a:prstGeom prst="rect">
            <a:avLst/>
          </a:prstGeom>
          <a:noFill/>
        </p:spPr>
        <p:txBody>
          <a:bodyPr wrap="none" rtlCol="0">
            <a:spAutoFit/>
          </a:bodyPr>
          <a:lstStyle/>
          <a:p>
            <a:pPr algn="ctr"/>
            <a:r>
              <a:rPr lang="en-US" sz="2000" b="1" dirty="0">
                <a:highlight>
                  <a:srgbClr val="00FFFF"/>
                </a:highlight>
                <a:latin typeface="Times New Roman" panose="02020603050405020304" pitchFamily="18" charset="0"/>
                <a:cs typeface="Times New Roman" panose="02020603050405020304" pitchFamily="18" charset="0"/>
              </a:rPr>
              <a:t>IFITM8P2</a:t>
            </a:r>
          </a:p>
          <a:p>
            <a:pPr algn="ctr"/>
            <a:r>
              <a:rPr lang="en-US" sz="2000" b="1" dirty="0">
                <a:highlight>
                  <a:srgbClr val="00FFFF"/>
                </a:highlight>
                <a:latin typeface="Times New Roman" panose="02020603050405020304" pitchFamily="18" charset="0"/>
                <a:cs typeface="Times New Roman" panose="02020603050405020304" pitchFamily="18" charset="0"/>
              </a:rPr>
              <a:t>(Chr. 8)</a:t>
            </a:r>
          </a:p>
        </p:txBody>
      </p:sp>
      <p:sp>
        <p:nvSpPr>
          <p:cNvPr id="6" name="TextBox 5">
            <a:extLst>
              <a:ext uri="{FF2B5EF4-FFF2-40B4-BE49-F238E27FC236}">
                <a16:creationId xmlns:a16="http://schemas.microsoft.com/office/drawing/2014/main" id="{E2E256D0-D06A-4787-B0E3-5FF0DAC328AB}"/>
              </a:ext>
            </a:extLst>
          </p:cNvPr>
          <p:cNvSpPr txBox="1"/>
          <p:nvPr/>
        </p:nvSpPr>
        <p:spPr>
          <a:xfrm>
            <a:off x="154416" y="2922693"/>
            <a:ext cx="1653018" cy="707886"/>
          </a:xfrm>
          <a:prstGeom prst="rect">
            <a:avLst/>
          </a:prstGeom>
          <a:noFill/>
        </p:spPr>
        <p:txBody>
          <a:bodyPr wrap="none" rtlCol="0">
            <a:spAutoFit/>
          </a:bodyPr>
          <a:lstStyle/>
          <a:p>
            <a:pPr algn="ctr"/>
            <a:r>
              <a:rPr lang="en-US" sz="2000" b="1" dirty="0">
                <a:highlight>
                  <a:srgbClr val="00FF00"/>
                </a:highlight>
                <a:latin typeface="Times New Roman" panose="02020603050405020304" pitchFamily="18" charset="0"/>
                <a:cs typeface="Times New Roman" panose="02020603050405020304" pitchFamily="18" charset="0"/>
              </a:rPr>
              <a:t>IFITMP12P1</a:t>
            </a:r>
          </a:p>
          <a:p>
            <a:pPr algn="ctr"/>
            <a:r>
              <a:rPr lang="en-US" sz="2000" b="1" dirty="0">
                <a:highlight>
                  <a:srgbClr val="00FF00"/>
                </a:highlight>
                <a:latin typeface="Times New Roman" panose="02020603050405020304" pitchFamily="18" charset="0"/>
                <a:cs typeface="Times New Roman" panose="02020603050405020304" pitchFamily="18" charset="0"/>
              </a:rPr>
              <a:t>(Chr. 12)</a:t>
            </a:r>
          </a:p>
        </p:txBody>
      </p:sp>
      <p:sp>
        <p:nvSpPr>
          <p:cNvPr id="8" name="Title 1">
            <a:extLst>
              <a:ext uri="{FF2B5EF4-FFF2-40B4-BE49-F238E27FC236}">
                <a16:creationId xmlns:a16="http://schemas.microsoft.com/office/drawing/2014/main" id="{C75C05D5-FFE7-4D76-BDF9-222FEFC22BFA}"/>
              </a:ext>
            </a:extLst>
          </p:cNvPr>
          <p:cNvSpPr>
            <a:spLocks noGrp="1"/>
          </p:cNvSpPr>
          <p:nvPr>
            <p:ph type="title"/>
          </p:nvPr>
        </p:nvSpPr>
        <p:spPr>
          <a:xfrm>
            <a:off x="2205351" y="0"/>
            <a:ext cx="7590003" cy="646331"/>
          </a:xfrm>
        </p:spPr>
        <p:txBody>
          <a:bodyPr>
            <a:normAutofit/>
          </a:bodyPr>
          <a:lstStyle/>
          <a:p>
            <a:pPr algn="ctr"/>
            <a:r>
              <a:rPr lang="en-US" sz="2400" b="1" dirty="0">
                <a:latin typeface="Times New Roman" panose="02020603050405020304" pitchFamily="18" charset="0"/>
                <a:cs typeface="Times New Roman" panose="02020603050405020304" pitchFamily="18" charset="0"/>
              </a:rPr>
              <a:t>Evolutionary Conservation of IFITM8P2/12P1</a:t>
            </a:r>
          </a:p>
        </p:txBody>
      </p:sp>
      <p:pic>
        <p:nvPicPr>
          <p:cNvPr id="2" name="Picture 1">
            <a:extLst>
              <a:ext uri="{FF2B5EF4-FFF2-40B4-BE49-F238E27FC236}">
                <a16:creationId xmlns:a16="http://schemas.microsoft.com/office/drawing/2014/main" id="{F72302A3-B573-472B-8915-B8486B896D86}"/>
              </a:ext>
            </a:extLst>
          </p:cNvPr>
          <p:cNvPicPr>
            <a:picLocks noChangeAspect="1"/>
          </p:cNvPicPr>
          <p:nvPr/>
        </p:nvPicPr>
        <p:blipFill>
          <a:blip r:embed="rId2"/>
          <a:stretch>
            <a:fillRect/>
          </a:stretch>
        </p:blipFill>
        <p:spPr>
          <a:xfrm>
            <a:off x="1807434" y="646331"/>
            <a:ext cx="11500603" cy="6556327"/>
          </a:xfrm>
          <a:prstGeom prst="rect">
            <a:avLst/>
          </a:prstGeom>
        </p:spPr>
      </p:pic>
    </p:spTree>
    <p:extLst>
      <p:ext uri="{BB962C8B-B14F-4D97-AF65-F5344CB8AC3E}">
        <p14:creationId xmlns:p14="http://schemas.microsoft.com/office/powerpoint/2010/main" val="383153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TotalTime>
  <Words>1026</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Open Sans</vt:lpstr>
      <vt:lpstr>Times New Roman</vt:lpstr>
      <vt:lpstr>Wingdings</vt:lpstr>
      <vt:lpstr>Office Theme</vt:lpstr>
      <vt:lpstr>IFITM3 Retrogenes with Intact ORF:  Are They Functional?</vt:lpstr>
      <vt:lpstr>PowerPoint Presentation</vt:lpstr>
      <vt:lpstr>PowerPoint Presentation</vt:lpstr>
      <vt:lpstr>PowerPoint Presentation</vt:lpstr>
      <vt:lpstr>PowerPoint Presentation</vt:lpstr>
      <vt:lpstr>PowerPoint Presentation</vt:lpstr>
      <vt:lpstr>Questions</vt:lpstr>
      <vt:lpstr>PowerPoint Presentation</vt:lpstr>
      <vt:lpstr>Evolutionary Conservation of IFITM8P2/12P1</vt:lpstr>
      <vt:lpstr>PowerPoint Presentation</vt:lpstr>
      <vt:lpstr>Transcriptomic Evidence of IFITM12P1 Expression</vt:lpstr>
      <vt:lpstr>Proteomics Evidence of IFITM12P1 Expression</vt:lpstr>
      <vt:lpstr>Potential Adoption of Regulatory Sequences in IFITM12P1</vt:lpstr>
      <vt:lpstr>Aim-1: Is endogenous IFITM12P1 undergoes transcription and if these exapted regulatory  sequences are active? </vt:lpstr>
      <vt:lpstr>Aim-2: Investigating the role of IFITM12P1</vt:lpstr>
      <vt:lpstr>PowerPoint Presentation</vt:lpstr>
      <vt:lpstr>Why IFIM12P1 shows Instability in comparison to IFITM3? </vt:lpstr>
      <vt:lpstr>PowerPoint Presentation</vt:lpstr>
      <vt:lpstr>PowerPoint Presentation</vt:lpstr>
      <vt:lpstr>Aim-2b: What is the endogenous role of IFITM12P1 in cellular immunity against virus and/or                    in other cellular processes? </vt:lpstr>
      <vt:lpstr>Knocking-out of IFITMP121 by CRISPR attempt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Manha</dc:creator>
  <cp:lastModifiedBy>Kazi Rahman</cp:lastModifiedBy>
  <cp:revision>537</cp:revision>
  <cp:lastPrinted>2017-09-12T19:10:56Z</cp:lastPrinted>
  <dcterms:created xsi:type="dcterms:W3CDTF">2017-09-10T02:10:22Z</dcterms:created>
  <dcterms:modified xsi:type="dcterms:W3CDTF">2018-03-02T17:13:35Z</dcterms:modified>
</cp:coreProperties>
</file>